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2" r:id="rId3"/>
  </p:sldMasterIdLst>
  <p:notesMasterIdLst>
    <p:notesMasterId r:id="rId11"/>
  </p:notesMasterIdLst>
  <p:handoutMasterIdLst>
    <p:handoutMasterId r:id="rId52"/>
  </p:handoutMasterIdLst>
  <p:sldIdLst>
    <p:sldId id="585" r:id="rId4"/>
    <p:sldId id="344" r:id="rId5"/>
    <p:sldId id="360" r:id="rId6"/>
    <p:sldId id="361" r:id="rId7"/>
    <p:sldId id="391" r:id="rId8"/>
    <p:sldId id="392" r:id="rId9"/>
    <p:sldId id="428" r:id="rId10"/>
    <p:sldId id="450" r:id="rId12"/>
    <p:sldId id="354" r:id="rId13"/>
    <p:sldId id="368" r:id="rId14"/>
    <p:sldId id="378" r:id="rId15"/>
    <p:sldId id="369" r:id="rId16"/>
    <p:sldId id="370" r:id="rId17"/>
    <p:sldId id="436" r:id="rId18"/>
    <p:sldId id="435" r:id="rId19"/>
    <p:sldId id="379" r:id="rId20"/>
    <p:sldId id="403" r:id="rId21"/>
    <p:sldId id="385" r:id="rId22"/>
    <p:sldId id="402" r:id="rId23"/>
    <p:sldId id="451" r:id="rId24"/>
    <p:sldId id="531" r:id="rId25"/>
    <p:sldId id="433" r:id="rId26"/>
    <p:sldId id="481" r:id="rId27"/>
    <p:sldId id="530" r:id="rId28"/>
    <p:sldId id="388" r:id="rId29"/>
    <p:sldId id="434" r:id="rId30"/>
    <p:sldId id="454" r:id="rId31"/>
    <p:sldId id="455" r:id="rId32"/>
    <p:sldId id="634" r:id="rId33"/>
    <p:sldId id="431" r:id="rId34"/>
    <p:sldId id="477" r:id="rId35"/>
    <p:sldId id="408" r:id="rId36"/>
    <p:sldId id="566" r:id="rId37"/>
    <p:sldId id="482" r:id="rId38"/>
    <p:sldId id="483" r:id="rId39"/>
    <p:sldId id="475" r:id="rId40"/>
    <p:sldId id="412" r:id="rId41"/>
    <p:sldId id="405" r:id="rId42"/>
    <p:sldId id="420" r:id="rId43"/>
    <p:sldId id="565" r:id="rId44"/>
    <p:sldId id="461" r:id="rId45"/>
    <p:sldId id="462" r:id="rId46"/>
    <p:sldId id="479" r:id="rId47"/>
    <p:sldId id="463" r:id="rId48"/>
    <p:sldId id="464" r:id="rId49"/>
    <p:sldId id="521" r:id="rId50"/>
    <p:sldId id="652" r:id="rId51"/>
  </p:sldIdLst>
  <p:sldSz cx="9144000" cy="51435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0" i="0" u="none" kern="1200" baseline="0">
        <a:solidFill>
          <a:schemeClr val="tx1"/>
        </a:solidFill>
        <a:latin typeface="Arial" panose="020B0604020202020204" pitchFamily="34" charset="0"/>
        <a:ea typeface="迷你简超粗圆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0" i="0" u="none" kern="1200" baseline="0">
        <a:solidFill>
          <a:schemeClr val="tx1"/>
        </a:solidFill>
        <a:latin typeface="Arial" panose="020B0604020202020204" pitchFamily="34" charset="0"/>
        <a:ea typeface="迷你简超粗圆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0" i="0" u="none" kern="1200" baseline="0">
        <a:solidFill>
          <a:schemeClr val="tx1"/>
        </a:solidFill>
        <a:latin typeface="Arial" panose="020B0604020202020204" pitchFamily="34" charset="0"/>
        <a:ea typeface="迷你简超粗圆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0" i="0" u="none" kern="1200" baseline="0">
        <a:solidFill>
          <a:schemeClr val="tx1"/>
        </a:solidFill>
        <a:latin typeface="Arial" panose="020B0604020202020204" pitchFamily="34" charset="0"/>
        <a:ea typeface="迷你简超粗圆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0" i="0" u="none" kern="1200" baseline="0">
        <a:solidFill>
          <a:schemeClr val="tx1"/>
        </a:solidFill>
        <a:latin typeface="Arial" panose="020B0604020202020204" pitchFamily="34" charset="0"/>
        <a:ea typeface="迷你简超粗圆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0" i="0" u="none" kern="1200" baseline="0">
        <a:solidFill>
          <a:schemeClr val="tx1"/>
        </a:solidFill>
        <a:latin typeface="Arial" panose="020B0604020202020204" pitchFamily="34" charset="0"/>
        <a:ea typeface="迷你简超粗圆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0" i="0" u="none" kern="1200" baseline="0">
        <a:solidFill>
          <a:schemeClr val="tx1"/>
        </a:solidFill>
        <a:latin typeface="Arial" panose="020B0604020202020204" pitchFamily="34" charset="0"/>
        <a:ea typeface="迷你简超粗圆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0" i="0" u="none" kern="1200" baseline="0">
        <a:solidFill>
          <a:schemeClr val="tx1"/>
        </a:solidFill>
        <a:latin typeface="Arial" panose="020B0604020202020204" pitchFamily="34" charset="0"/>
        <a:ea typeface="迷你简超粗圆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0" i="0" u="none" kern="1200" baseline="0">
        <a:solidFill>
          <a:schemeClr val="tx1"/>
        </a:solidFill>
        <a:latin typeface="Arial" panose="020B0604020202020204" pitchFamily="34" charset="0"/>
        <a:ea typeface="迷你简超粗圆" pitchFamily="2" charset="-122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/>
  <p:cmAuthor id="2" name="FtpDown" initials="F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CC0000"/>
    <a:srgbClr val="0000FF"/>
    <a:srgbClr val="FFFF99"/>
    <a:srgbClr val="660033"/>
    <a:srgbClr val="FFFF66"/>
    <a:srgbClr val="990000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6607"/>
    <p:restoredTop sz="95368"/>
  </p:normalViewPr>
  <p:slideViewPr>
    <p:cSldViewPr showGuides="1">
      <p:cViewPr>
        <p:scale>
          <a:sx n="74" d="100"/>
          <a:sy n="74" d="100"/>
        </p:scale>
        <p:origin x="-1410" y="-72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6" Type="http://schemas.openxmlformats.org/officeDocument/2006/relationships/commentAuthors" Target="commentAuthors.xml"/><Relationship Id="rId55" Type="http://schemas.openxmlformats.org/officeDocument/2006/relationships/tableStyles" Target="tableStyles.xml"/><Relationship Id="rId54" Type="http://schemas.openxmlformats.org/officeDocument/2006/relationships/viewProps" Target="viewProps.xml"/><Relationship Id="rId53" Type="http://schemas.openxmlformats.org/officeDocument/2006/relationships/presProps" Target="presProps.xml"/><Relationship Id="rId52" Type="http://schemas.openxmlformats.org/officeDocument/2006/relationships/handoutMaster" Target="handoutMasters/handoutMaster1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" Type="http://schemas.openxmlformats.org/officeDocument/2006/relationships/slide" Target="slides/slide2.xml"/><Relationship Id="rId49" Type="http://schemas.openxmlformats.org/officeDocument/2006/relationships/slide" Target="slides/slide4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迷你简超粗圆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迷你简超粗圆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迷你简超粗圆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p>
            <a:pPr lvl="0" algn="r" eaLnBrk="1" hangingPunct="1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40.pn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png>
</file>

<file path=ppt/media/image50.jpeg>
</file>

<file path=ppt/media/image51.jpeg>
</file>

<file path=ppt/media/image52.jpeg>
</file>

<file path=ppt/media/image6.pn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buFontTx/>
              <a:buNone/>
              <a:defRPr sz="1200"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迷你简超粗圆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buFontTx/>
              <a:buNone/>
              <a:defRPr sz="1200">
                <a:latin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迷你简超粗圆" pitchFamily="2" charset="-122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buFontTx/>
              <a:buNone/>
              <a:defRPr sz="1200"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迷你简超粗圆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p>
            <a:pPr lvl="0" algn="r" eaLnBrk="1" hangingPunct="1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632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56323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zh-CN" altLang="en-US" dirty="0"/>
          </a:p>
        </p:txBody>
      </p:sp>
      <p:sp>
        <p:nvSpPr>
          <p:cNvPr id="5632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 eaLnBrk="1" hangingPunct="1"/>
            <a:fld id="{9A0DB2DC-4C9A-4742-B13C-FB6460FD3503}" type="slidenum">
              <a:rPr lang="en-US" altLang="en-US" sz="1200" dirty="0"/>
            </a:fld>
            <a:endParaRPr lang="en-US" altLang="en-US" sz="1200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7346" name="幻灯片图像占位符 1"/>
          <p:cNvSpPr>
            <a:spLocks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57347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37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58371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zh-CN" altLang="en-US" dirty="0"/>
          </a:p>
        </p:txBody>
      </p:sp>
      <p:sp>
        <p:nvSpPr>
          <p:cNvPr id="5837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 eaLnBrk="1" hangingPunct="1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041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60419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zh-CN" altLang="en-US" dirty="0"/>
          </a:p>
        </p:txBody>
      </p:sp>
      <p:sp>
        <p:nvSpPr>
          <p:cNvPr id="6042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 eaLnBrk="1" hangingPunct="1"/>
            <a:fld id="{9A0DB2DC-4C9A-4742-B13C-FB6460FD3503}" type="slidenum">
              <a:rPr lang="en-US" altLang="en-US" sz="1200" dirty="0"/>
            </a:fld>
            <a:endParaRPr lang="en-US" altLang="en-US" sz="1200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42" name="幻灯片图像占位符 1"/>
          <p:cNvSpPr>
            <a:spLocks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61443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246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62467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zh-CN" altLang="en-US" dirty="0"/>
          </a:p>
        </p:txBody>
      </p:sp>
      <p:sp>
        <p:nvSpPr>
          <p:cNvPr id="6246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 eaLnBrk="1" hangingPunct="1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34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63491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zh-CN" altLang="en-US" dirty="0"/>
          </a:p>
        </p:txBody>
      </p:sp>
      <p:sp>
        <p:nvSpPr>
          <p:cNvPr id="6349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 eaLnBrk="1" hangingPunct="1"/>
            <a:fld id="{9A0DB2DC-4C9A-4742-B13C-FB6460FD3503}" type="slidenum">
              <a:rPr lang="en-US" altLang="en-US" sz="1200" dirty="0"/>
            </a:fld>
            <a:endParaRPr lang="en-US" altLang="en-US" sz="1200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451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64515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zh-CN" altLang="en-US" dirty="0"/>
          </a:p>
        </p:txBody>
      </p:sp>
      <p:sp>
        <p:nvSpPr>
          <p:cNvPr id="6451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 eaLnBrk="1" hangingPunct="1"/>
            <a:fld id="{9A0DB2DC-4C9A-4742-B13C-FB6460FD3503}" type="slidenum">
              <a:rPr lang="en-US" altLang="en-US" sz="1200" dirty="0"/>
            </a:fld>
            <a:endParaRPr lang="en-US" altLang="en-US" sz="1200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553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65539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zh-CN" altLang="en-US" dirty="0"/>
          </a:p>
        </p:txBody>
      </p:sp>
      <p:sp>
        <p:nvSpPr>
          <p:cNvPr id="6554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 eaLnBrk="1" hangingPunct="1"/>
            <a:fld id="{9A0DB2DC-4C9A-4742-B13C-FB6460FD3503}" type="slidenum">
              <a:rPr lang="en-US" altLang="en-US" sz="1200" dirty="0"/>
            </a:fld>
            <a:endParaRPr lang="en-US" altLang="en-US" sz="120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 smtClean="0"/>
              <a:t>单击此处编辑母版副标题样式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200150"/>
            <a:ext cx="4038600" cy="1639491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2953942"/>
            <a:ext cx="4038600" cy="1640681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 smtClean="0"/>
              <a:t>单击此处编辑母版副标题样式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200150"/>
            <a:ext cx="4038600" cy="1639491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2953942"/>
            <a:ext cx="4038600" cy="1640681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image" Target="../media/image1.jpeg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0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5" Type="http://schemas.openxmlformats.org/officeDocument/2006/relationships/theme" Target="../theme/theme2.xml"/><Relationship Id="rId14" Type="http://schemas.openxmlformats.org/officeDocument/2006/relationships/image" Target="../media/image1.jpeg"/><Relationship Id="rId1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Rectangle 3"/>
          <p:cNvSpPr>
            <a:spLocks noGrp="1"/>
          </p:cNvSpPr>
          <p:nvPr>
            <p:ph type="body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3552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4684713"/>
            <a:ext cx="2133600" cy="35718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buFontTx/>
              <a:buNone/>
              <a:defRPr sz="1400">
                <a:latin typeface="Arial" panose="020B0604020202020204" pitchFamily="34" charset="0"/>
                <a:ea typeface="+mn-ea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3552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684713"/>
            <a:ext cx="2895600" cy="35718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>
              <a:buFontTx/>
              <a:buNone/>
              <a:defRPr sz="1400">
                <a:latin typeface="Arial" panose="020B0604020202020204" pitchFamily="34" charset="0"/>
                <a:ea typeface="+mn-ea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3552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684713"/>
            <a:ext cx="2133600" cy="35718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>
                <a:ea typeface="宋体" panose="02010600030101010101" pitchFamily="2" charset="-122"/>
              </a:defRPr>
            </a:lvl1pPr>
          </a:lstStyle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050" name="Rectangle 2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051" name="Rectangle 3"/>
          <p:cNvSpPr>
            <a:spLocks noGrp="1"/>
          </p:cNvSpPr>
          <p:nvPr>
            <p:ph type="body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3552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4684713"/>
            <a:ext cx="2133600" cy="35718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buFontTx/>
              <a:buNone/>
              <a:defRPr sz="1400">
                <a:latin typeface="Arial" panose="020B0604020202020204" pitchFamily="34" charset="0"/>
                <a:ea typeface="+mn-ea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3552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684713"/>
            <a:ext cx="2895600" cy="35718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>
              <a:buFontTx/>
              <a:buNone/>
              <a:defRPr sz="1400">
                <a:latin typeface="Arial" panose="020B0604020202020204" pitchFamily="34" charset="0"/>
                <a:ea typeface="+mn-ea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3552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684713"/>
            <a:ext cx="2133600" cy="35718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>
                <a:ea typeface="宋体" panose="02010600030101010101" pitchFamily="2" charset="-122"/>
              </a:defRPr>
            </a:lvl1pPr>
          </a:lstStyle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.png"/><Relationship Id="rId2" Type="http://schemas.openxmlformats.org/officeDocument/2006/relationships/image" Target="../media/image20.jpeg"/><Relationship Id="rId1" Type="http://schemas.openxmlformats.org/officeDocument/2006/relationships/image" Target="../media/image19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22.jpeg"/><Relationship Id="rId1" Type="http://schemas.openxmlformats.org/officeDocument/2006/relationships/image" Target="../media/image2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24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26.jpeg"/><Relationship Id="rId1" Type="http://schemas.openxmlformats.org/officeDocument/2006/relationships/image" Target="../media/image25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27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28.jpe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.png"/><Relationship Id="rId2" Type="http://schemas.openxmlformats.org/officeDocument/2006/relationships/image" Target="../media/image30.jpeg"/><Relationship Id="rId1" Type="http://schemas.openxmlformats.org/officeDocument/2006/relationships/image" Target="../media/image29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31.jpe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34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3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36.jpe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37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38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39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1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2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3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3.jpe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5.png"/></Relationships>
</file>

<file path=ppt/slides/_rels/slide3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4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5.jpeg"/></Relationships>
</file>

<file path=ppt/slides/_rels/slide3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5.png"/><Relationship Id="rId2" Type="http://schemas.openxmlformats.org/officeDocument/2006/relationships/image" Target="../media/image47.jpeg"/><Relationship Id="rId1" Type="http://schemas.openxmlformats.org/officeDocument/2006/relationships/image" Target="../media/image46.jpeg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8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9.jpe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0.jpeg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0.xml"/><Relationship Id="rId1" Type="http://schemas.openxmlformats.org/officeDocument/2006/relationships/image" Target="../media/image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50.jpe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5.png"/><Relationship Id="rId1" Type="http://schemas.openxmlformats.org/officeDocument/2006/relationships/image" Target="../media/image51.jpe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52.jpe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1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.png"/><Relationship Id="rId2" Type="http://schemas.openxmlformats.org/officeDocument/2006/relationships/image" Target="../media/image17.jpeg"/><Relationship Id="rId1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7411" name="图片 3"/>
          <p:cNvPicPr>
            <a:picLocks noChangeAspect="1"/>
          </p:cNvPicPr>
          <p:nvPr/>
        </p:nvPicPr>
        <p:blipFill>
          <a:blip r:embed="rId1"/>
          <a:srcRect b="8473"/>
          <a:stretch>
            <a:fillRect/>
          </a:stretch>
        </p:blipFill>
        <p:spPr>
          <a:xfrm>
            <a:off x="-19050" y="-4762"/>
            <a:ext cx="9224963" cy="5136356"/>
          </a:xfrm>
          <a:prstGeom prst="rect">
            <a:avLst/>
          </a:prstGeom>
          <a:gradFill rotWithShape="1">
            <a:gsLst>
              <a:gs pos="0">
                <a:srgbClr val="FE3131">
                  <a:alpha val="100000"/>
                </a:srgbClr>
              </a:gs>
              <a:gs pos="52000">
                <a:srgbClr val="C12E2E">
                  <a:alpha val="100000"/>
                </a:srgbClr>
              </a:gs>
              <a:gs pos="100000">
                <a:srgbClr val="832B2B">
                  <a:alpha val="100000"/>
                </a:srgbClr>
              </a:gs>
            </a:gsLst>
            <a:lin ang="4800000"/>
            <a:tileRect/>
          </a:gradFill>
          <a:ln w="9525" cap="flat" cmpd="sng">
            <a:solidFill>
              <a:srgbClr val="F8D4BE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中国人民志愿军战歌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4680" y="710565"/>
            <a:ext cx="619125" cy="6191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686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3314" name="Picture 1" descr="C:\Users\Administrator\AppData\Roaming\Tencent\Users\394578902\QQ\WinTemp\RichOle\MVZNL}XUJ@EK$4@3XNKI8Y4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42938"/>
            <a:ext cx="9144000" cy="4500562"/>
          </a:xfrm>
          <a:prstGeom prst="rect">
            <a:avLst/>
          </a:prstGeom>
          <a:noFill/>
          <a:ln w="9525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13315" name="TextBox 9"/>
          <p:cNvSpPr txBox="1"/>
          <p:nvPr/>
        </p:nvSpPr>
        <p:spPr>
          <a:xfrm>
            <a:off x="1785938" y="4465638"/>
            <a:ext cx="628650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1950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10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月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日，美军越过三八线</a:t>
            </a:r>
            <a:endParaRPr lang="zh-CN" altLang="en-US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3316" name="TextBox 6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3317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318" name="TextBox 11"/>
          <p:cNvSpPr txBox="1"/>
          <p:nvPr/>
        </p:nvSpPr>
        <p:spPr>
          <a:xfrm>
            <a:off x="2286000" y="214313"/>
            <a:ext cx="4392613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第一篇章   抉 择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4338" name="Picture 5" descr="1950年10月1日，金日成、朴宪永请求中国出兵援助朝鲜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1550" y="1006475"/>
            <a:ext cx="3357563" cy="3106738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205830" name="Rectangle 6"/>
          <p:cNvSpPr>
            <a:spLocks noChangeArrowheads="1"/>
          </p:cNvSpPr>
          <p:nvPr/>
        </p:nvSpPr>
        <p:spPr bwMode="auto">
          <a:xfrm>
            <a:off x="1171575" y="4278313"/>
            <a:ext cx="7889875" cy="4603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1950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年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10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月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1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日，金日成请求中国出兵援助朝鲜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  <a:sym typeface="+mn-ea"/>
            </a:endParaRPr>
          </a:p>
        </p:txBody>
      </p:sp>
      <p:pic>
        <p:nvPicPr>
          <p:cNvPr id="14340" name="Picture 8" descr="F20060612133250003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7900" y="1006475"/>
            <a:ext cx="3214688" cy="3106738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14341" name="TextBox 22"/>
          <p:cNvSpPr txBox="1"/>
          <p:nvPr/>
        </p:nvSpPr>
        <p:spPr>
          <a:xfrm>
            <a:off x="2786063" y="106363"/>
            <a:ext cx="3586162" cy="5857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2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第一篇章   抉 择</a:t>
            </a:r>
            <a:endParaRPr lang="zh-CN" altLang="en-US" sz="32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4342" name="TextBox 8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4343" name="Picture 9" descr="C:\Users\Administrator\Desktop\QQ图片2018050222532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344" name="TextBox 11"/>
          <p:cNvSpPr txBox="1"/>
          <p:nvPr/>
        </p:nvSpPr>
        <p:spPr>
          <a:xfrm>
            <a:off x="2286000" y="214313"/>
            <a:ext cx="4392613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第一篇章   抉 择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5362" name="Picture 2" descr="C:\Users\Administrator\Desktop\10.2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1325" y="857250"/>
            <a:ext cx="3810000" cy="3662363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pic>
        <p:nvPicPr>
          <p:cNvPr id="15363" name="Picture 3" descr="C:\Users\Administrator\Desktop\2r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0713" y="857250"/>
            <a:ext cx="4284662" cy="3662363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15364" name="TextBox 22"/>
          <p:cNvSpPr txBox="1"/>
          <p:nvPr/>
        </p:nvSpPr>
        <p:spPr>
          <a:xfrm>
            <a:off x="2928938" y="214313"/>
            <a:ext cx="3586162" cy="584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2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第一篇章   抉 择</a:t>
            </a:r>
            <a:endParaRPr lang="zh-CN" altLang="en-US" sz="32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6391" name="TextBox 13"/>
          <p:cNvSpPr txBox="1"/>
          <p:nvPr/>
        </p:nvSpPr>
        <p:spPr>
          <a:xfrm>
            <a:off x="5211763" y="1141413"/>
            <a:ext cx="3175000" cy="460375"/>
          </a:xfrm>
          <a:prstGeom prst="rect">
            <a:avLst/>
          </a:prstGeom>
          <a:noFill/>
          <a:ln w="349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p>
            <a:endParaRPr lang="zh-CN" altLang="en-US" dirty="0">
              <a:solidFill>
                <a:schemeClr val="accent2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6392" name="TextBox 14"/>
          <p:cNvSpPr txBox="1"/>
          <p:nvPr/>
        </p:nvSpPr>
        <p:spPr>
          <a:xfrm>
            <a:off x="6678613" y="2535238"/>
            <a:ext cx="1857375" cy="460375"/>
          </a:xfrm>
          <a:prstGeom prst="rect">
            <a:avLst/>
          </a:prstGeom>
          <a:noFill/>
          <a:ln w="349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5367" name="TextBox 12"/>
          <p:cNvSpPr txBox="1"/>
          <p:nvPr/>
        </p:nvSpPr>
        <p:spPr>
          <a:xfrm>
            <a:off x="2428875" y="4519613"/>
            <a:ext cx="4881563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毛泽东写给斯大林的电报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429125" y="1944688"/>
            <a:ext cx="4286250" cy="39846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r>
              <a:rPr lang="zh-CN" altLang="en-US" sz="2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是否可以使用大批空军帮助我们防卫</a:t>
            </a:r>
            <a:endParaRPr lang="zh-CN" altLang="en-US" sz="20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5369" name="TextBox 11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5370" name="Picture 9" descr="C:\Users\Administrator\Desktop\QQ图片2018050222532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5371" name="TextBox 11"/>
          <p:cNvSpPr txBox="1"/>
          <p:nvPr/>
        </p:nvSpPr>
        <p:spPr>
          <a:xfrm>
            <a:off x="2286000" y="214313"/>
            <a:ext cx="4392613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第一篇章   抉 择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3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3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91" grpId="0" bldLvl="0" animBg="1"/>
      <p:bldP spid="16392" grpId="0" bldLvl="0" animBg="1"/>
      <p:bldP spid="14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386" name="TextBox 13"/>
          <p:cNvSpPr txBox="1"/>
          <p:nvPr/>
        </p:nvSpPr>
        <p:spPr>
          <a:xfrm>
            <a:off x="0" y="944563"/>
            <a:ext cx="9024938" cy="58467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致菲利波夫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斯大林化名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    呈上毛泽东对您第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4581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号电报的答复如下：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    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1950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10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月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日来电收悉。我们原先曾打算，当敌人向三八线以北进攻时，调动几个师的志愿军到北朝鲜帮助朝鲜。但是，经过慎重考虑，我们现在认为，这一举动会造成极为严重后果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···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中共中央的许多同志认为，对此必须</a:t>
            </a:r>
            <a:r>
              <a:rPr lang="zh-CN" altLang="en-US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谨慎行事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···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    因此，目前最好还是克制一下，</a:t>
            </a:r>
            <a:r>
              <a:rPr lang="zh-CN" altLang="en-US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暂不出兵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，同时准备力量，这样做在把握与敌作战的时机上会比较有利。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    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盼复。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                                                        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                                         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毛泽东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                                                1950.10.2               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dirty="0">
              <a:latin typeface="Arial" panose="020B0604020202020204" pitchFamily="34" charset="0"/>
            </a:endParaRPr>
          </a:p>
          <a:p>
            <a:endParaRPr lang="en-US" altLang="zh-CN" sz="1800" dirty="0">
              <a:latin typeface="Arial" panose="020B0604020202020204" pitchFamily="34" charset="0"/>
            </a:endParaRPr>
          </a:p>
          <a:p>
            <a:endParaRPr lang="zh-CN" altLang="en-US" sz="1800" dirty="0">
              <a:latin typeface="Arial" panose="020B0604020202020204" pitchFamily="34" charset="0"/>
            </a:endParaRPr>
          </a:p>
          <a:p>
            <a:endParaRPr lang="zh-CN" altLang="en-US" sz="1800" dirty="0">
              <a:latin typeface="Arial" panose="020B0604020202020204" pitchFamily="34" charset="0"/>
            </a:endParaRPr>
          </a:p>
        </p:txBody>
      </p:sp>
      <p:sp>
        <p:nvSpPr>
          <p:cNvPr id="16387" name="TextBox 6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6388" name="Picture 9" descr="C:\Users\Administrator\Desktop\QQ图片20180502225322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6389" name="TextBox 11"/>
          <p:cNvSpPr txBox="1"/>
          <p:nvPr/>
        </p:nvSpPr>
        <p:spPr>
          <a:xfrm>
            <a:off x="2374900" y="214313"/>
            <a:ext cx="4392613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第一篇章   抉 择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7410" name="Picture 1" descr="C:\Users\Administrator\AppData\Roaming\Tencent\Users\394578902\QQ\WinTemp\RichOle\EHDHDT(DBB5@%_{W4758S]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7138" y="835025"/>
            <a:ext cx="6689725" cy="3697288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17411" name="TextBox 10"/>
          <p:cNvSpPr txBox="1"/>
          <p:nvPr/>
        </p:nvSpPr>
        <p:spPr>
          <a:xfrm>
            <a:off x="3071813" y="4532313"/>
            <a:ext cx="342900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1950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年中美实力对比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7412" name="TextBox 22"/>
          <p:cNvSpPr txBox="1"/>
          <p:nvPr/>
        </p:nvSpPr>
        <p:spPr>
          <a:xfrm>
            <a:off x="2843213" y="249238"/>
            <a:ext cx="3657600" cy="5857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2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第一篇章   抉 择</a:t>
            </a:r>
            <a:endParaRPr lang="zh-CN" altLang="en-US" sz="32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7413" name="TextBox 7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7414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7415" name="TextBox 11"/>
          <p:cNvSpPr txBox="1"/>
          <p:nvPr/>
        </p:nvSpPr>
        <p:spPr>
          <a:xfrm>
            <a:off x="2286000" y="214313"/>
            <a:ext cx="4392613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第一篇章   抉 择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4" name="Rectangle 16"/>
          <p:cNvSpPr/>
          <p:nvPr/>
        </p:nvSpPr>
        <p:spPr>
          <a:xfrm>
            <a:off x="0" y="788988"/>
            <a:ext cx="8893175" cy="460375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p>
            <a:r>
              <a:rPr lang="en-US" altLang="zh-CN" dirty="0">
                <a:latin typeface="Arial" panose="020B0604020202020204" pitchFamily="34" charset="0"/>
              </a:rPr>
              <a:t>      </a:t>
            </a:r>
            <a:endParaRPr lang="en-US" altLang="zh-CN" dirty="0">
              <a:latin typeface="Arial" panose="020B0604020202020204" pitchFamily="34" charset="0"/>
            </a:endParaRPr>
          </a:p>
        </p:txBody>
      </p:sp>
      <p:pic>
        <p:nvPicPr>
          <p:cNvPr id="18435" name="Picture 15" descr="D:\Documents\Tencent Files\1245601482\Image\C2C\S]Q(~F]S9WBJJJX]G`BBDWV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38188"/>
            <a:ext cx="9144000" cy="44053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" name="Rectangle 18"/>
          <p:cNvSpPr/>
          <p:nvPr/>
        </p:nvSpPr>
        <p:spPr>
          <a:xfrm>
            <a:off x="1214438" y="4446588"/>
            <a:ext cx="9361487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1950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10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月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5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日，“抗美援朝”决策形成</a:t>
            </a:r>
            <a:endParaRPr lang="zh-CN" altLang="en-US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380288" y="1058863"/>
            <a:ext cx="1512887" cy="4619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彭德怀</a:t>
            </a:r>
            <a:endParaRPr lang="zh-CN" altLang="en-US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8438" name="TextBox 9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214438" y="214313"/>
            <a:ext cx="8316912" cy="5222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中美实力对比悬殊，中国为什么还决定参战？</a:t>
            </a:r>
            <a:endParaRPr lang="zh-CN" altLang="en-US" sz="28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8440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9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9458" name="Picture 12" descr="C:\Users\Administrator\Desktop\W020101125683276618352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6750" y="784225"/>
            <a:ext cx="7810500" cy="38036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TextBox 12"/>
          <p:cNvSpPr txBox="1"/>
          <p:nvPr/>
        </p:nvSpPr>
        <p:spPr>
          <a:xfrm>
            <a:off x="1036638" y="4587875"/>
            <a:ext cx="7858125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1950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10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月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8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日，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组成中国人民志愿军命令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571750" y="2679700"/>
            <a:ext cx="1000125" cy="46037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p>
            <a:endParaRPr lang="zh-CN" altLang="en-US" dirty="0">
              <a:latin typeface="Arial" panose="020B0604020202020204" pitchFamily="34" charset="0"/>
            </a:endParaRPr>
          </a:p>
        </p:txBody>
      </p:sp>
      <p:pic>
        <p:nvPicPr>
          <p:cNvPr id="24589" name="Picture 13" descr="C:\Users\Administrator\AppData\Roaming\Tencent\Users\1245601482\QQ\WinTemp\RichOle\VG3(I6T9[9VK$_A0NWT}SX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0" y="3214688"/>
            <a:ext cx="3571875" cy="9144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9462" name="TextBox 10"/>
          <p:cNvSpPr txBox="1"/>
          <p:nvPr/>
        </p:nvSpPr>
        <p:spPr>
          <a:xfrm>
            <a:off x="2843213" y="195263"/>
            <a:ext cx="3889375" cy="584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2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抉 择</a:t>
            </a:r>
            <a:endParaRPr lang="zh-CN" altLang="en-US" sz="32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9463" name="TextBox 9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9464" name="Picture 9" descr="C:\Users\Administrator\Desktop\QQ图片2018050222532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9465" name="TextBox 11"/>
          <p:cNvSpPr txBox="1"/>
          <p:nvPr/>
        </p:nvSpPr>
        <p:spPr>
          <a:xfrm>
            <a:off x="2286000" y="214313"/>
            <a:ext cx="4392613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第一篇章   抉 择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5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5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2" name="TextBox 10"/>
          <p:cNvSpPr txBox="1"/>
          <p:nvPr/>
        </p:nvSpPr>
        <p:spPr>
          <a:xfrm>
            <a:off x="2411413" y="141288"/>
            <a:ext cx="3889375" cy="5857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2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 英 雄</a:t>
            </a:r>
            <a:endParaRPr lang="zh-CN" altLang="en-US" sz="32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0483" name="Picture 13" descr="I:\第2课 抗美援朝\图片\14300000821754128234557153242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50888"/>
            <a:ext cx="9144000" cy="43926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484" name="TextBox 13"/>
          <p:cNvSpPr txBox="1"/>
          <p:nvPr/>
        </p:nvSpPr>
        <p:spPr>
          <a:xfrm>
            <a:off x="2760663" y="4537075"/>
            <a:ext cx="698500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毛泽东与长子毛岸英</a:t>
            </a:r>
            <a:endParaRPr lang="zh-CN" altLang="en-US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0485" name="TextBox 7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0486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487" name="TextBox 15"/>
          <p:cNvSpPr txBox="1"/>
          <p:nvPr/>
        </p:nvSpPr>
        <p:spPr>
          <a:xfrm>
            <a:off x="2160588" y="214313"/>
            <a:ext cx="4392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1506" name="Picture 2" descr="跨过鸭绿江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82600"/>
            <a:ext cx="9144000" cy="46609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1507" name="Rectangle 14"/>
          <p:cNvSpPr/>
          <p:nvPr/>
        </p:nvSpPr>
        <p:spPr>
          <a:xfrm>
            <a:off x="417513" y="4514850"/>
            <a:ext cx="914400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1950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10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月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19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日，中国人民志愿军跨过鸭绿江，赴朝参战</a:t>
            </a:r>
            <a:endParaRPr lang="zh-CN" altLang="en-US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1508" name="TextBox 7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1509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1510" name="TextBox 15"/>
          <p:cNvSpPr txBox="1"/>
          <p:nvPr/>
        </p:nvSpPr>
        <p:spPr>
          <a:xfrm>
            <a:off x="2160588" y="214313"/>
            <a:ext cx="4392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530" name="TextBox 10"/>
          <p:cNvSpPr txBox="1"/>
          <p:nvPr/>
        </p:nvSpPr>
        <p:spPr>
          <a:xfrm>
            <a:off x="2555875" y="141288"/>
            <a:ext cx="3889375" cy="5857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2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 英 雄</a:t>
            </a:r>
            <a:endParaRPr lang="zh-CN" altLang="en-US" sz="32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2531" name="Picture 9" descr="C:\Users\Administrator\AppData\Roaming\Tencent\Users\1245601482\QQ\WinTemp\RichOle\_USM{0)32TQ%WU)P{X5[64P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8813" y="860425"/>
            <a:ext cx="4970462" cy="370522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22532" name="TextBox 9"/>
          <p:cNvSpPr txBox="1"/>
          <p:nvPr/>
        </p:nvSpPr>
        <p:spPr>
          <a:xfrm>
            <a:off x="987425" y="4565650"/>
            <a:ext cx="4967288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b="1" dirty="0">
                <a:solidFill>
                  <a:srgbClr val="0D0D0D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第一阶段：</a:t>
            </a:r>
            <a:r>
              <a:rPr lang="en-US" altLang="zh-CN" b="1" dirty="0">
                <a:solidFill>
                  <a:srgbClr val="0D0D0D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1950.10—1951.6</a:t>
            </a:r>
            <a:endParaRPr lang="en-US" altLang="zh-CN" b="1" dirty="0">
              <a:solidFill>
                <a:srgbClr val="0D0D0D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1512" name="Picture 8" descr="C:\Users\Administrator\AppData\Roaming\Tencent\Users\1245601482\QQ\WinTemp\RichOle\MD4@DHK02HEE0TXH4YR$PM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4888" y="860425"/>
            <a:ext cx="2808287" cy="370522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21513" name="TextBox 8"/>
          <p:cNvSpPr txBox="1"/>
          <p:nvPr/>
        </p:nvSpPr>
        <p:spPr>
          <a:xfrm>
            <a:off x="6973888" y="4565650"/>
            <a:ext cx="151130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李奇微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2535" name="TextBox 9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2536" name="Picture 9" descr="C:\Users\Administrator\Desktop\QQ图片2018050222532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2537" name="TextBox 15"/>
          <p:cNvSpPr txBox="1"/>
          <p:nvPr/>
        </p:nvSpPr>
        <p:spPr>
          <a:xfrm>
            <a:off x="2160588" y="214313"/>
            <a:ext cx="4392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5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5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5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5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2" name="TextBox 12"/>
          <p:cNvSpPr txBox="1"/>
          <p:nvPr/>
        </p:nvSpPr>
        <p:spPr>
          <a:xfrm>
            <a:off x="1439863" y="1112838"/>
            <a:ext cx="6264275" cy="17541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5400" b="1" dirty="0">
                <a:latin typeface="楷体" panose="02010609060101010101" pitchFamily="49" charset="-122"/>
                <a:ea typeface="楷体" panose="02010609060101010101" pitchFamily="49" charset="-122"/>
              </a:rPr>
              <a:t>第</a:t>
            </a:r>
            <a:r>
              <a:rPr lang="en-US" altLang="zh-CN" sz="5400" b="1" dirty="0"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zh-CN" altLang="en-US" sz="5400" b="1" dirty="0">
                <a:latin typeface="楷体" panose="02010609060101010101" pitchFamily="49" charset="-122"/>
                <a:ea typeface="楷体" panose="02010609060101010101" pitchFamily="49" charset="-122"/>
              </a:rPr>
              <a:t>课  抗美援朝</a:t>
            </a:r>
            <a:endParaRPr lang="en-US" altLang="zh-CN" sz="54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5400" b="1" dirty="0">
                <a:latin typeface="楷体" panose="02010609060101010101" pitchFamily="49" charset="-122"/>
                <a:ea typeface="楷体" panose="02010609060101010101" pitchFamily="49" charset="-122"/>
              </a:rPr>
              <a:t>      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致敬“最可爱的人”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3554" name="Picture 2" descr="C:\Users\Administrator\Desktop\20140220205306-1851279605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88988"/>
            <a:ext cx="9144000" cy="45370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3555" name="TextBox 12"/>
          <p:cNvSpPr txBox="1"/>
          <p:nvPr/>
        </p:nvSpPr>
        <p:spPr>
          <a:xfrm>
            <a:off x="384175" y="4625975"/>
            <a:ext cx="9001125" cy="4619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长津湖战役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(1950.11.27-1950.12.6):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志愿军在进行战前动员</a:t>
            </a:r>
            <a:endParaRPr lang="zh-CN" altLang="en-US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3556" name="TextBox 7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3557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3558" name="TextBox 15"/>
          <p:cNvSpPr txBox="1"/>
          <p:nvPr/>
        </p:nvSpPr>
        <p:spPr>
          <a:xfrm>
            <a:off x="2160588" y="214313"/>
            <a:ext cx="4392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4578" name="TextBox 7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4579" name="Picture 9" descr="C:\Users\Administrator\Desktop\QQ图片20180502225322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4580" name="TextBox 15"/>
          <p:cNvSpPr txBox="1"/>
          <p:nvPr/>
        </p:nvSpPr>
        <p:spPr>
          <a:xfrm>
            <a:off x="2160588" y="214313"/>
            <a:ext cx="4392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4581" name="图片 3" descr="0c44cb4ad17027ce8b45ed990f2cbb99_h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1046163"/>
            <a:ext cx="4233863" cy="32448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4582" name="图片 1" descr="QQ图片201804211633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2950" y="1046163"/>
            <a:ext cx="4175125" cy="32448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4583" name="文本框 1"/>
          <p:cNvSpPr txBox="1"/>
          <p:nvPr/>
        </p:nvSpPr>
        <p:spPr>
          <a:xfrm>
            <a:off x="3514725" y="4394200"/>
            <a:ext cx="274955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土豆与火鸡</a:t>
            </a:r>
            <a:endParaRPr lang="zh-CN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5602" name="Picture 2" descr="C:\Users\Administrator\Desktop\timg_meitu_3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50863"/>
            <a:ext cx="9144000" cy="45545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Oval 18"/>
          <p:cNvSpPr/>
          <p:nvPr/>
        </p:nvSpPr>
        <p:spPr>
          <a:xfrm>
            <a:off x="4259263" y="1298575"/>
            <a:ext cx="2374900" cy="1781175"/>
          </a:xfrm>
          <a:prstGeom prst="ellipse">
            <a:avLst/>
          </a:prstGeom>
          <a:noFill/>
          <a:ln w="4127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eaLnBrk="0" hangingPunct="0"/>
            <a:endParaRPr lang="zh-CN" altLang="en-US" sz="3800" dirty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5604" name="TextBox 8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5605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5606" name="TextBox 15"/>
          <p:cNvSpPr txBox="1"/>
          <p:nvPr/>
        </p:nvSpPr>
        <p:spPr>
          <a:xfrm>
            <a:off x="2160588" y="214313"/>
            <a:ext cx="4392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5607" name="文本框 1"/>
          <p:cNvSpPr txBox="1"/>
          <p:nvPr/>
        </p:nvSpPr>
        <p:spPr>
          <a:xfrm>
            <a:off x="0" y="1046163"/>
            <a:ext cx="2987675" cy="7080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志愿军</a:t>
            </a:r>
            <a:r>
              <a:rPr lang="zh-CN" altLang="zh-CN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冻伤：约30732人</a:t>
            </a:r>
            <a:endParaRPr lang="zh-CN" altLang="zh-CN" sz="20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志愿军</a:t>
            </a:r>
            <a:r>
              <a:rPr lang="zh-CN" altLang="zh-CN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冻死：约</a:t>
            </a:r>
            <a:r>
              <a:rPr lang="en-US" altLang="zh-CN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4000</a:t>
            </a:r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人</a:t>
            </a:r>
            <a:endParaRPr lang="zh-CN" altLang="en-US" sz="20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446588" y="3516313"/>
            <a:ext cx="2300287" cy="584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200" dirty="0">
                <a:solidFill>
                  <a:srgbClr val="FF0000"/>
                </a:solidFill>
                <a:latin typeface="华文行楷" panose="02010800040101010101" charset="-122"/>
                <a:ea typeface="华文行楷" panose="02010800040101010101" charset="-122"/>
              </a:rPr>
              <a:t>狙击姿势</a:t>
            </a:r>
            <a:endParaRPr lang="zh-CN" altLang="en-US" sz="3200" dirty="0">
              <a:solidFill>
                <a:srgbClr val="FF0000"/>
              </a:solidFill>
              <a:latin typeface="华文行楷" panose="02010800040101010101" charset="-122"/>
              <a:ea typeface="华文行楷" panose="0201080004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6626" name="Picture 2" descr="C:\Users\Administrator\Desktop\u=4112000807,164671475&amp;fm=27&amp;gp=0_meitu_2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2875" y="1233488"/>
            <a:ext cx="3844925" cy="2674937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26627" name="TextBox 10"/>
          <p:cNvSpPr txBox="1"/>
          <p:nvPr/>
        </p:nvSpPr>
        <p:spPr>
          <a:xfrm>
            <a:off x="4144963" y="1231900"/>
            <a:ext cx="4881562" cy="267652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p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我爱亲人和祖国</a:t>
            </a:r>
            <a:endParaRPr lang="en-US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更爱我的荣誉</a:t>
            </a:r>
            <a:endParaRPr lang="en-US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我是一名光荣的志愿军战士</a:t>
            </a:r>
            <a:endParaRPr lang="en-US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冰雪啊，我绝不屈服于你</a:t>
            </a:r>
            <a:endParaRPr lang="en-US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哪怕是冻死</a:t>
            </a:r>
            <a:endParaRPr lang="en-US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我也要高傲的耸立在我的阵地</a:t>
            </a:r>
            <a:endParaRPr lang="zh-CN" altLang="en-US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6628" name="TextBox 11"/>
          <p:cNvSpPr txBox="1"/>
          <p:nvPr/>
        </p:nvSpPr>
        <p:spPr>
          <a:xfrm>
            <a:off x="1571625" y="4071938"/>
            <a:ext cx="5715000" cy="4619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第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20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军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59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师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177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团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6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连  宋阿毛临终绝笔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6629" name="TextBox 8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6630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631" name="TextBox 15"/>
          <p:cNvSpPr txBox="1"/>
          <p:nvPr/>
        </p:nvSpPr>
        <p:spPr>
          <a:xfrm>
            <a:off x="2160588" y="214313"/>
            <a:ext cx="4392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650" name="TextBox 10"/>
          <p:cNvSpPr txBox="1"/>
          <p:nvPr/>
        </p:nvSpPr>
        <p:spPr>
          <a:xfrm>
            <a:off x="2843213" y="195263"/>
            <a:ext cx="3889375" cy="584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2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2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7651" name="Picture 9" descr="C:\Users\Administrator\Desktop\QQ图片20180502155400_meitu_1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88963"/>
            <a:ext cx="9144000" cy="45545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7652" name="TextBox 6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7653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7654" name="TextBox 15"/>
          <p:cNvSpPr txBox="1"/>
          <p:nvPr/>
        </p:nvSpPr>
        <p:spPr>
          <a:xfrm>
            <a:off x="2160588" y="214313"/>
            <a:ext cx="4392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9698" name="Picture 12" descr="I:\第2课 抗美援朝\图片\W020101125597406946279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2988" y="784225"/>
            <a:ext cx="6783387" cy="39957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" name="TextBox 13"/>
          <p:cNvSpPr txBox="1"/>
          <p:nvPr/>
        </p:nvSpPr>
        <p:spPr>
          <a:xfrm>
            <a:off x="3213100" y="3794125"/>
            <a:ext cx="3960813" cy="5857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sz="3200" b="1" dirty="0">
                <a:solidFill>
                  <a:srgbClr val="FF0000"/>
                </a:solidFill>
                <a:latin typeface="Arial" panose="020B0604020202020204" pitchFamily="34" charset="0"/>
              </a:rPr>
              <a:t>________________</a:t>
            </a:r>
            <a:endParaRPr lang="zh-CN" altLang="en-US" sz="3200" b="1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755900" y="4335463"/>
            <a:ext cx="5113338" cy="4619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中国人民志愿军万岁，三十八军万岁</a:t>
            </a:r>
            <a:endParaRPr lang="zh-CN" altLang="en-US" b="1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85875" y="3209925"/>
            <a:ext cx="4897438" cy="584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sz="3200" b="1" dirty="0">
                <a:solidFill>
                  <a:srgbClr val="FF0000"/>
                </a:solidFill>
                <a:latin typeface="Arial" panose="020B0604020202020204" pitchFamily="34" charset="0"/>
              </a:rPr>
              <a:t>____________________</a:t>
            </a:r>
            <a:endParaRPr lang="zh-CN" altLang="en-US" sz="3200" b="1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42988" y="784225"/>
            <a:ext cx="2940050" cy="1568450"/>
          </a:xfrm>
          <a:prstGeom prst="rect">
            <a:avLst/>
          </a:prstGeom>
          <a:solidFill>
            <a:schemeClr val="tx1"/>
          </a:solidFill>
          <a:ln w="9525">
            <a:noFill/>
          </a:ln>
        </p:spPr>
        <p:txBody>
          <a:bodyPr>
            <a:spAutoFit/>
          </a:bodyPr>
          <a:p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歼敌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:1.1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万</a:t>
            </a:r>
            <a:endParaRPr lang="en-US" altLang="zh-CN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缴获坦克：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14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辆</a:t>
            </a:r>
            <a:endParaRPr lang="en-US" altLang="zh-CN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缴获大炮：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200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余门</a:t>
            </a:r>
            <a:endParaRPr lang="en-US" altLang="zh-CN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缴获汽车：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300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余辆</a:t>
            </a:r>
            <a:endParaRPr lang="zh-CN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29703" name="TextBox 11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9704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9705" name="TextBox 15"/>
          <p:cNvSpPr txBox="1"/>
          <p:nvPr/>
        </p:nvSpPr>
        <p:spPr>
          <a:xfrm>
            <a:off x="2160588" y="214313"/>
            <a:ext cx="4392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  <p:bldP spid="10" grpId="0"/>
      <p:bldP spid="11" grpId="0" bldLvl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22" name="TextBox 8"/>
          <p:cNvSpPr txBox="1"/>
          <p:nvPr/>
        </p:nvSpPr>
        <p:spPr>
          <a:xfrm>
            <a:off x="0" y="939800"/>
            <a:ext cx="9215438" cy="40005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有一次，我见到一个战士，在防空洞里吃一口炒面，就一口雪。</a:t>
            </a:r>
            <a:endParaRPr lang="en-US" altLang="zh-CN" sz="1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    我问他</a:t>
            </a:r>
            <a:r>
              <a:rPr lang="en-US" altLang="zh-CN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:</a:t>
            </a:r>
            <a:r>
              <a:rPr lang="zh-CN" altLang="en-US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“你不觉得苦吗</a:t>
            </a:r>
            <a:r>
              <a:rPr lang="en-US" altLang="zh-CN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?</a:t>
            </a:r>
            <a:r>
              <a:rPr lang="zh-CN" altLang="en-US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1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    他把正送往嘴里的一勺雪收回来，笑了笑，说</a:t>
            </a:r>
            <a:r>
              <a:rPr lang="en-US" altLang="zh-CN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:“</a:t>
            </a:r>
            <a:r>
              <a:rPr lang="zh-CN" altLang="en-US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怎么能不觉得</a:t>
            </a:r>
            <a:r>
              <a:rPr lang="en-US" altLang="zh-CN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!</a:t>
            </a:r>
            <a:r>
              <a:rPr lang="zh-CN" altLang="en-US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咱们革命军队又不是个怪物</a:t>
            </a:r>
            <a:r>
              <a:rPr lang="en-US" altLang="zh-CN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!</a:t>
            </a:r>
            <a:r>
              <a:rPr lang="zh-CN" altLang="en-US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不过我们的光荣也就在这里。</a:t>
            </a:r>
            <a:r>
              <a:rPr lang="en-US" altLang="zh-CN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r>
              <a:rPr lang="zh-CN" altLang="en-US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他把小勺儿干脆放下，兴奋地说</a:t>
            </a:r>
            <a:r>
              <a:rPr lang="en-US" altLang="zh-CN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:“</a:t>
            </a:r>
            <a:r>
              <a:rPr lang="zh-CN" altLang="en-US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拿吃雪来说吧。我在这里吃雪，正是为了我们祖国的人民不吃雪。他们可以坐在挺豁亮的屋子里，泡上一壶茶，守住个小火炉子，想吃点什么，就做点什么。</a:t>
            </a:r>
            <a:r>
              <a:rPr lang="en-US" altLang="zh-CN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r>
              <a:rPr lang="zh-CN" altLang="en-US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他又指了指狭小潮湿的防空洞说</a:t>
            </a:r>
            <a:r>
              <a:rPr lang="en-US" altLang="zh-CN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:“</a:t>
            </a:r>
            <a:r>
              <a:rPr lang="zh-CN" altLang="en-US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你再比如蹲防空洞吧。多憋闷的慌哩。眼看着外面好好的太阳，光光的马路不能走</a:t>
            </a:r>
            <a:r>
              <a:rPr lang="en-US" altLang="zh-CN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!</a:t>
            </a:r>
            <a:r>
              <a:rPr lang="zh-CN" altLang="en-US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可是我在那里蹲防空洞，祖国的人民就可以不蹲防空洞呀。他们就可以在马路上不慌不忙地走呀。他们想骑车子也行，想走路也行，边溜跶边说话也行。那是多么幸福的呢”</a:t>
            </a:r>
            <a:r>
              <a:rPr lang="en-US" altLang="zh-CN" sz="1800" b="1" dirty="0">
                <a:latin typeface="Arial" panose="020B0604020202020204" pitchFamily="34" charset="0"/>
              </a:rPr>
              <a:t>……</a:t>
            </a:r>
            <a:endParaRPr lang="en-US" altLang="zh-CN" sz="1800" b="1" dirty="0">
              <a:latin typeface="Arial" panose="020B0604020202020204" pitchFamily="34" charset="0"/>
            </a:endParaRPr>
          </a:p>
          <a:p>
            <a:r>
              <a:rPr lang="zh-CN" altLang="en-US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    我接着问</a:t>
            </a:r>
            <a:r>
              <a:rPr lang="en-US" altLang="zh-CN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:</a:t>
            </a:r>
            <a:r>
              <a:rPr lang="zh-CN" altLang="en-US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“你们经历了这么多危险，吃了这么多辛苦，你们对祖国，对朝鲜有什么要求吗</a:t>
            </a:r>
            <a:r>
              <a:rPr lang="en-US" altLang="zh-CN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?</a:t>
            </a:r>
            <a:r>
              <a:rPr lang="zh-CN" altLang="en-US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 ”</a:t>
            </a:r>
            <a:endParaRPr lang="en-US" altLang="zh-CN" sz="1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    他想了一下，才回答我</a:t>
            </a:r>
            <a:r>
              <a:rPr lang="en-US" altLang="zh-CN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:</a:t>
            </a:r>
            <a:r>
              <a:rPr lang="zh-CN" altLang="en-US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“我们什么也不要。可是说心里话，我这话可不定恰当呀。我们是想要这么大的一个东西，</a:t>
            </a:r>
            <a:r>
              <a:rPr lang="en-US" altLang="zh-CN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r>
              <a:rPr lang="zh-CN" altLang="en-US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他笑着，用手指比个铜子儿大小，怕我不明白，又说</a:t>
            </a:r>
            <a:r>
              <a:rPr lang="en-US" altLang="zh-CN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:</a:t>
            </a:r>
            <a:r>
              <a:rPr lang="zh-CN" altLang="en-US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“一块</a:t>
            </a:r>
            <a:r>
              <a:rPr lang="zh-CN" altLang="en-US" sz="1800" b="1" dirty="0">
                <a:latin typeface="Arial" panose="020B0604020202020204" pitchFamily="34" charset="0"/>
              </a:rPr>
              <a:t>‘</a:t>
            </a:r>
            <a:r>
              <a:rPr lang="zh-CN" altLang="en-US" sz="1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朝鲜解放纪念章</a:t>
            </a:r>
            <a:r>
              <a:rPr lang="zh-CN" altLang="en-US" sz="1800" b="1" dirty="0">
                <a:latin typeface="Arial" panose="020B0604020202020204" pitchFamily="34" charset="0"/>
              </a:rPr>
              <a:t>’</a:t>
            </a:r>
            <a:r>
              <a:rPr lang="zh-CN" altLang="en-US" sz="1800" b="1" dirty="0">
                <a:latin typeface="楷体" panose="02010609060101010101" pitchFamily="49" charset="-122"/>
                <a:ea typeface="楷体" panose="02010609060101010101" pitchFamily="49" charset="-122"/>
              </a:rPr>
              <a:t>，我们愿意戴在胸脯上，回到咱们的祖国去。</a:t>
            </a:r>
            <a:r>
              <a:rPr lang="zh-CN" altLang="en-US" sz="1600" b="1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zh-CN" altLang="en-US" sz="16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0723" name="TextBox 7"/>
          <p:cNvSpPr txBox="1"/>
          <p:nvPr/>
        </p:nvSpPr>
        <p:spPr>
          <a:xfrm>
            <a:off x="0" y="238125"/>
            <a:ext cx="9144000" cy="569913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0724" name="Picture 9" descr="C:\Users\Administrator\Desktop\QQ图片20180502225322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725" name="文本框 2"/>
          <p:cNvSpPr txBox="1"/>
          <p:nvPr/>
        </p:nvSpPr>
        <p:spPr>
          <a:xfrm>
            <a:off x="1898650" y="238125"/>
            <a:ext cx="6075363" cy="584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2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魏巍：《谁是最可爱的人》节选</a:t>
            </a:r>
            <a:endParaRPr lang="zh-CN" altLang="en-US" sz="32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8" name="Oval 18"/>
          <p:cNvSpPr/>
          <p:nvPr/>
        </p:nvSpPr>
        <p:spPr>
          <a:xfrm>
            <a:off x="0" y="0"/>
            <a:ext cx="1787525" cy="1630363"/>
          </a:xfrm>
          <a:prstGeom prst="ellipse">
            <a:avLst/>
          </a:prstGeom>
          <a:noFill/>
          <a:ln w="4127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eaLnBrk="0" hangingPunct="0"/>
            <a:endParaRPr lang="zh-CN" altLang="en-US" sz="3800" dirty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8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746" name="TextBox 10"/>
          <p:cNvSpPr txBox="1"/>
          <p:nvPr/>
        </p:nvSpPr>
        <p:spPr>
          <a:xfrm>
            <a:off x="2843213" y="195263"/>
            <a:ext cx="3889375" cy="584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2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2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1747" name="Picture 10" descr="I:\第2课 抗美援朝\图片\W020090227213315333309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74675"/>
            <a:ext cx="9144000" cy="45688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1748" name="TextBox 10"/>
          <p:cNvSpPr txBox="1"/>
          <p:nvPr/>
        </p:nvSpPr>
        <p:spPr>
          <a:xfrm>
            <a:off x="1785938" y="4500563"/>
            <a:ext cx="5286375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左二：魏巍</a:t>
            </a:r>
            <a:r>
              <a:rPr lang="en-US" altLang="zh-CN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左三：戴笃伯</a:t>
            </a:r>
            <a:endParaRPr lang="zh-CN" altLang="en-US" sz="20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1749" name="TextBox 7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1750" name="TextBox 15"/>
          <p:cNvSpPr txBox="1"/>
          <p:nvPr/>
        </p:nvSpPr>
        <p:spPr>
          <a:xfrm>
            <a:off x="2160588" y="214313"/>
            <a:ext cx="4392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1751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2770" name="Picture 9" descr="C:\Users\Administrator\AppData\Roaming\Tencent\Users\1245601482\QQ\WinTemp\RichOle\APTPQ5@8I5@_$7G_`CQ5]{9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0063" y="1046163"/>
            <a:ext cx="2919412" cy="34147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2771" name="TextBox 10"/>
          <p:cNvSpPr txBox="1"/>
          <p:nvPr/>
        </p:nvSpPr>
        <p:spPr>
          <a:xfrm>
            <a:off x="3571875" y="1046163"/>
            <a:ext cx="5072063" cy="3414712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姓名：戴笃伯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生卒：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1930—2009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籍贯：湖南常德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伤残等级：一级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荣誉：一级战斗功臣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      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全国先进工作者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      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全国劳动模范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      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全国人大代表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   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部队：中国人民解放军第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38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军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2772" name="TextBox 10"/>
          <p:cNvSpPr txBox="1"/>
          <p:nvPr/>
        </p:nvSpPr>
        <p:spPr>
          <a:xfrm>
            <a:off x="2554288" y="4460875"/>
            <a:ext cx="428625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“最可爱的人”原型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2773" name="TextBox 8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2774" name="TextBox 15"/>
          <p:cNvSpPr txBox="1"/>
          <p:nvPr/>
        </p:nvSpPr>
        <p:spPr>
          <a:xfrm>
            <a:off x="2160588" y="214313"/>
            <a:ext cx="4392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2775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73" name="TextBox 8"/>
          <p:cNvSpPr txBox="1"/>
          <p:nvPr/>
        </p:nvSpPr>
        <p:spPr>
          <a:xfrm>
            <a:off x="0" y="-952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33650" y="820420"/>
            <a:ext cx="4106545" cy="4105275"/>
          </a:xfrm>
          <a:prstGeom prst="rect">
            <a:avLst/>
          </a:prstGeom>
        </p:spPr>
      </p:pic>
      <p:sp>
        <p:nvSpPr>
          <p:cNvPr id="31750" name="TextBox 15"/>
          <p:cNvSpPr txBox="1"/>
          <p:nvPr/>
        </p:nvSpPr>
        <p:spPr>
          <a:xfrm>
            <a:off x="2160588" y="-952"/>
            <a:ext cx="4392612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1751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7150100" y="1282700"/>
            <a:ext cx="551815" cy="264160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pPr algn="l"/>
            <a:r>
              <a:rPr lang="zh-CN" altLang="en-US" b="1"/>
              <a:t>中国的保尔·柯察金</a:t>
            </a:r>
            <a:endParaRPr lang="zh-CN" altLang="en-US" b="1"/>
          </a:p>
        </p:txBody>
      </p:sp>
      <p:sp>
        <p:nvSpPr>
          <p:cNvPr id="7" name="文本框 6"/>
          <p:cNvSpPr txBox="1"/>
          <p:nvPr/>
        </p:nvSpPr>
        <p:spPr>
          <a:xfrm>
            <a:off x="1463675" y="1841500"/>
            <a:ext cx="551815" cy="131572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b="1"/>
              <a:t>时代楷模</a:t>
            </a:r>
            <a:endParaRPr lang="zh-CN" altLang="en-US" b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11" descr="C:\Users\Administrator\AppData\Roaming\Tencent\Users\394578902\QQ\WinTemp\RichOle\N}[PF8[WN~S{B0BSQ{QD@J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00250" y="785813"/>
            <a:ext cx="4595813" cy="43576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TextBox 9"/>
          <p:cNvSpPr txBox="1"/>
          <p:nvPr/>
        </p:nvSpPr>
        <p:spPr>
          <a:xfrm>
            <a:off x="2405063" y="4467225"/>
            <a:ext cx="6624637" cy="4619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1950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10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月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日，国庆阅兵</a:t>
            </a:r>
            <a:endParaRPr lang="zh-CN" altLang="en-US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148" name="TextBox 6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6149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50" name="TextBox 11"/>
          <p:cNvSpPr txBox="1"/>
          <p:nvPr/>
        </p:nvSpPr>
        <p:spPr>
          <a:xfrm>
            <a:off x="2286000" y="214313"/>
            <a:ext cx="4392613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第一篇章   抉 择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3794" name="Picture 17" descr="C:\Users\Administrator\AppData\Roaming\Tencent\Users\1245601482\QQ\WinTemp\RichOle\5$`U9Z_6XCZ@{`VX{N%LMQK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98650" y="784225"/>
            <a:ext cx="5203825" cy="38877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3795" name="TextBox 6"/>
          <p:cNvSpPr txBox="1"/>
          <p:nvPr/>
        </p:nvSpPr>
        <p:spPr>
          <a:xfrm>
            <a:off x="2344738" y="4597400"/>
            <a:ext cx="4967287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b="1" dirty="0">
                <a:solidFill>
                  <a:srgbClr val="0D0D0D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第二阶段：</a:t>
            </a:r>
            <a:r>
              <a:rPr lang="en-US" altLang="zh-CN" b="1" dirty="0">
                <a:solidFill>
                  <a:srgbClr val="0D0D0D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1951.7—1953.7</a:t>
            </a:r>
            <a:endParaRPr lang="en-US" altLang="zh-CN" b="1" dirty="0">
              <a:solidFill>
                <a:srgbClr val="0D0D0D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8" name="Oval 18"/>
          <p:cNvSpPr/>
          <p:nvPr/>
        </p:nvSpPr>
        <p:spPr>
          <a:xfrm>
            <a:off x="4859338" y="2355850"/>
            <a:ext cx="1225550" cy="539750"/>
          </a:xfrm>
          <a:prstGeom prst="ellipse">
            <a:avLst/>
          </a:prstGeom>
          <a:noFill/>
          <a:ln w="4127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eaLnBrk="0" hangingPunct="0"/>
            <a:endParaRPr lang="zh-CN" altLang="en-US" sz="3800" dirty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3797" name="TextBox 8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3798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3799" name="TextBox 15"/>
          <p:cNvSpPr txBox="1"/>
          <p:nvPr/>
        </p:nvSpPr>
        <p:spPr>
          <a:xfrm>
            <a:off x="2160588" y="214313"/>
            <a:ext cx="4392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4818" name="Picture 2" descr="C:\Users\Administrator\Desktop\6250687_5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88988"/>
            <a:ext cx="9144000" cy="43545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" name="TextBox 9"/>
          <p:cNvSpPr txBox="1"/>
          <p:nvPr/>
        </p:nvSpPr>
        <p:spPr>
          <a:xfrm>
            <a:off x="1847850" y="4510088"/>
            <a:ext cx="6840538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志愿军战前进行宣誓：与阵地共存亡</a:t>
            </a:r>
            <a:endParaRPr lang="zh-CN" altLang="en-US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1" name="Oval 18"/>
          <p:cNvSpPr/>
          <p:nvPr/>
        </p:nvSpPr>
        <p:spPr>
          <a:xfrm>
            <a:off x="5580063" y="1168400"/>
            <a:ext cx="2160587" cy="1565275"/>
          </a:xfrm>
          <a:prstGeom prst="ellipse">
            <a:avLst/>
          </a:prstGeom>
          <a:noFill/>
          <a:ln w="4127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eaLnBrk="0" hangingPunct="0"/>
            <a:endParaRPr lang="zh-CN" altLang="en-US" sz="3800" dirty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4821" name="TextBox 8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4822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4823" name="TextBox 15"/>
          <p:cNvSpPr txBox="1"/>
          <p:nvPr/>
        </p:nvSpPr>
        <p:spPr>
          <a:xfrm>
            <a:off x="2160588" y="214313"/>
            <a:ext cx="4392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bldLvl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5842" name="Picture 12" descr="C:\Users\Administrator\Desktop\960a304e251f95ca160d569bc9177f3e67095227_meitu_1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84225"/>
            <a:ext cx="9144000" cy="43592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5843" name="TextBox 7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5844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5845" name="TextBox 15"/>
          <p:cNvSpPr txBox="1"/>
          <p:nvPr/>
        </p:nvSpPr>
        <p:spPr>
          <a:xfrm>
            <a:off x="2147888" y="200025"/>
            <a:ext cx="4392612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6866" name="Picture 12" descr="C:\Users\Administrator\Desktop\960a304e251f95ca160d569bc9177f3e67095227_meitu_1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84225"/>
            <a:ext cx="9144000" cy="43592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矩形 6"/>
          <p:cNvSpPr/>
          <p:nvPr/>
        </p:nvSpPr>
        <p:spPr>
          <a:xfrm>
            <a:off x="720725" y="1046163"/>
            <a:ext cx="7704138" cy="360045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p>
            <a:r>
              <a:rPr lang="zh-CN" altLang="en-US" b="1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 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坑道战是艰苦的。许多坑道每人每天只能吃到半块饼干，许多人喝不到一滴水，只好用互相喝尿来解除难忍的干渴，官兵们还戏称为“光荣茶”。战士们把饼干放入嘴里能把舌头割破，人丹放在嘴里竟化不了。由于医疗条件差，许多伤员牺牲在坑道中。有一个坑道，</a:t>
            </a: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10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多名战士直到饿死，还端着冲锋枪守在坑道口。</a:t>
            </a:r>
            <a:endParaRPr lang="en-US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        ——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上甘岭战地摄影记者高亚雄回忆</a:t>
            </a:r>
            <a:endParaRPr lang="zh-CN" altLang="en-US" sz="32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6868" name="TextBox 7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6869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6870" name="TextBox 15"/>
          <p:cNvSpPr txBox="1"/>
          <p:nvPr/>
        </p:nvSpPr>
        <p:spPr>
          <a:xfrm>
            <a:off x="2147888" y="200025"/>
            <a:ext cx="4392612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7890" name="Rectangle 19"/>
          <p:cNvSpPr/>
          <p:nvPr/>
        </p:nvSpPr>
        <p:spPr>
          <a:xfrm>
            <a:off x="233363" y="658813"/>
            <a:ext cx="8461375" cy="4154487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p>
            <a:pPr defTabSz="914400" eaLnBrk="0" hangingPunct="0">
              <a:tabLst>
                <a:tab pos="2692400" algn="l"/>
              </a:tabLst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sym typeface="+mn-ea"/>
            </a:endParaRPr>
          </a:p>
          <a:p>
            <a:pPr defTabSz="914400" eaLnBrk="0" hangingPunct="0">
              <a:tabLst>
                <a:tab pos="2692400" algn="l"/>
              </a:tabLst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联合国军伤亡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19000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人，美军阵亡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365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人，伤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1174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人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sym typeface="+mn-ea"/>
            </a:endParaRPr>
          </a:p>
          <a:p>
            <a:pPr defTabSz="914400" eaLnBrk="0" hangingPunct="0">
              <a:tabLst>
                <a:tab pos="2692400" algn="l"/>
              </a:tabLst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志愿军阵亡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7100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人，伤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8500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人，伤亡率在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25%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以上	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sym typeface="+mn-ea"/>
            </a:endParaRPr>
          </a:p>
          <a:p>
            <a:pPr defTabSz="914400" eaLnBrk="0" hangingPunct="0">
              <a:tabLst>
                <a:tab pos="2692400" algn="l"/>
              </a:tabLst>
            </a:pP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  <a:sym typeface="+mn-ea"/>
            </a:endParaRPr>
          </a:p>
          <a:p>
            <a:pPr defTabSz="914400" eaLnBrk="0" hangingPunct="0">
              <a:tabLst>
                <a:tab pos="2692400" algn="l"/>
              </a:tabLst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在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43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天的激战中 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  <a:sym typeface="+mn-ea"/>
            </a:endParaRPr>
          </a:p>
          <a:p>
            <a:pPr defTabSz="914400" eaLnBrk="0" hangingPunct="0">
              <a:tabLst>
                <a:tab pos="2692400" algn="l"/>
              </a:tabLst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美军动用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18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个炮兵营 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  <a:sym typeface="+mn-ea"/>
            </a:endParaRPr>
          </a:p>
          <a:p>
            <a:pPr defTabSz="914400" eaLnBrk="0" hangingPunct="0">
              <a:tabLst>
                <a:tab pos="2692400" algn="l"/>
              </a:tabLst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我方阵地山头被削低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2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米 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sym typeface="+mn-ea"/>
            </a:endParaRPr>
          </a:p>
          <a:p>
            <a:pPr defTabSz="914400" eaLnBrk="0" hangingPunct="0">
              <a:tabLst>
                <a:tab pos="2692400" algn="l"/>
              </a:tabLst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敌我反复争夺阵地达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59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次 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  <a:sym typeface="+mn-ea"/>
            </a:endParaRPr>
          </a:p>
          <a:p>
            <a:pPr defTabSz="914400" eaLnBrk="0" hangingPunct="0">
              <a:tabLst>
                <a:tab pos="2692400" algn="l"/>
              </a:tabLst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进攻不到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3.7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平方公里的阵地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  <a:sym typeface="+mn-ea"/>
            </a:endParaRPr>
          </a:p>
          <a:p>
            <a:pPr defTabSz="914400" eaLnBrk="0" hangingPunct="0">
              <a:tabLst>
                <a:tab pos="2692400" algn="l"/>
              </a:tabLst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美军出动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3000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架飞机和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170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多辆坦克 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  <a:sym typeface="+mn-ea"/>
            </a:endParaRPr>
          </a:p>
          <a:p>
            <a:pPr defTabSz="914400" eaLnBrk="0" hangingPunct="0">
              <a:tabLst>
                <a:tab pos="2692400" algn="l"/>
              </a:tabLst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美军发射了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200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万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发炮弹和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5000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枚炸弹，发动了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900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多次冲锋 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  <a:sym typeface="+mn-ea"/>
            </a:endParaRPr>
          </a:p>
        </p:txBody>
      </p:sp>
      <p:sp>
        <p:nvSpPr>
          <p:cNvPr id="37891" name="TextBox 27"/>
          <p:cNvSpPr txBox="1"/>
          <p:nvPr/>
        </p:nvSpPr>
        <p:spPr>
          <a:xfrm>
            <a:off x="3348038" y="238125"/>
            <a:ext cx="2232025" cy="5222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浴血上甘岭</a:t>
            </a:r>
            <a:endParaRPr lang="zh-CN" altLang="en-US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7892" name="TextBox 7"/>
          <p:cNvSpPr txBox="1"/>
          <p:nvPr/>
        </p:nvSpPr>
        <p:spPr>
          <a:xfrm>
            <a:off x="0" y="2524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7893" name="Picture 9" descr="C:\Users\Administrator\Desktop\QQ图片20180502225322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7894" name="文本框 1"/>
          <p:cNvSpPr txBox="1"/>
          <p:nvPr/>
        </p:nvSpPr>
        <p:spPr>
          <a:xfrm>
            <a:off x="3036888" y="238125"/>
            <a:ext cx="3070225" cy="584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2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浴血上甘岭</a:t>
            </a:r>
            <a:endParaRPr lang="zh-CN" altLang="en-US" sz="32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6081" name="TextBox 12"/>
          <p:cNvSpPr txBox="1">
            <a:spLocks noChangeArrowheads="1"/>
          </p:cNvSpPr>
          <p:nvPr/>
        </p:nvSpPr>
        <p:spPr bwMode="auto">
          <a:xfrm>
            <a:off x="1497013" y="4487863"/>
            <a:ext cx="7343775" cy="460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marR="0" defTabSz="914400">
              <a:buClrTx/>
              <a:buSzTx/>
              <a:defRPr/>
            </a:pPr>
            <a:r>
              <a:rPr kumimoji="0" lang="zh-CN" altLang="en-US" kern="1200" cap="none" spc="0" normalizeH="0" baseline="0" noProof="0" dirty="0">
                <a:solidFill>
                  <a:schemeClr val="accent4"/>
                </a:solidFill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上甘岭战役中被炸碎的石头粉末及炮弹残片</a:t>
            </a:r>
            <a:endParaRPr kumimoji="0" lang="zh-CN" altLang="en-US" kern="1200" cap="none" spc="0" normalizeH="0" baseline="0" noProof="0" dirty="0">
              <a:solidFill>
                <a:schemeClr val="accent4"/>
              </a:solidFill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pic>
        <p:nvPicPr>
          <p:cNvPr id="38915" name="Picture 14" descr="C:\Users\Administrator\AppData\Roaming\Tencent\Users\1245601482\QQ\WinTemp\RichOle\OB36UFTXUEH(E3$9P)VUQV6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1188" y="896938"/>
            <a:ext cx="8064500" cy="35115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8916" name="TextBox 7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8917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8918" name="TextBox 15"/>
          <p:cNvSpPr txBox="1"/>
          <p:nvPr/>
        </p:nvSpPr>
        <p:spPr>
          <a:xfrm>
            <a:off x="2147888" y="200025"/>
            <a:ext cx="4392612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9938" name="Picture 2" descr="I:\第2课 抗美援朝\图片\上岗岭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88988"/>
            <a:ext cx="9144000" cy="43545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9939" name="TextBox 6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9940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9941" name="TextBox 15"/>
          <p:cNvSpPr txBox="1"/>
          <p:nvPr/>
        </p:nvSpPr>
        <p:spPr>
          <a:xfrm>
            <a:off x="2147888" y="200025"/>
            <a:ext cx="4392612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656" name="Text Box 8"/>
          <p:cNvSpPr txBox="1"/>
          <p:nvPr/>
        </p:nvSpPr>
        <p:spPr>
          <a:xfrm>
            <a:off x="611188" y="4354513"/>
            <a:ext cx="3786187" cy="4619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黄继光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(1930—1952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7659" name="Text Box 11"/>
          <p:cNvSpPr txBox="1"/>
          <p:nvPr/>
        </p:nvSpPr>
        <p:spPr>
          <a:xfrm>
            <a:off x="5292725" y="4354513"/>
            <a:ext cx="3357563" cy="4619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邱少云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(1931—1952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0964" name="Text Box 12"/>
          <p:cNvSpPr txBox="1"/>
          <p:nvPr/>
        </p:nvSpPr>
        <p:spPr>
          <a:xfrm>
            <a:off x="7000875" y="2805113"/>
            <a:ext cx="184150" cy="36988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endParaRPr lang="zh-CN" altLang="zh-CN" sz="1800" b="1" dirty="0">
              <a:latin typeface="迷你简毡笔黑" pitchFamily="65" charset="-122"/>
              <a:ea typeface="迷你简毡笔黑" pitchFamily="65" charset="-122"/>
            </a:endParaRPr>
          </a:p>
        </p:txBody>
      </p:sp>
      <p:pic>
        <p:nvPicPr>
          <p:cNvPr id="40965" name="Picture 10" descr="C:\Users\Administrator\Desktop\2043591544323992369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87900" y="1112838"/>
            <a:ext cx="3962400" cy="31337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0966" name="Picture 11" descr="C:\Users\Administrator\Desktop\huangjiguan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" y="1112838"/>
            <a:ext cx="3887788" cy="3133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0967" name="TextBox 9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40968" name="Picture 9" descr="C:\Users\Administrator\Desktop\QQ图片2018050222532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0969" name="TextBox 15"/>
          <p:cNvSpPr txBox="1"/>
          <p:nvPr/>
        </p:nvSpPr>
        <p:spPr>
          <a:xfrm>
            <a:off x="2136775" y="200025"/>
            <a:ext cx="4392613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6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6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6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6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6" grpId="0"/>
      <p:bldP spid="2765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3010" name="Picture 6" descr="毛主席接见抗美援朝英雄黄继光的母亲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84225"/>
            <a:ext cx="9144000" cy="4297363"/>
          </a:xfrm>
          <a:prstGeom prst="rect">
            <a:avLst/>
          </a:prstGeom>
          <a:noFill/>
          <a:ln w="31750">
            <a:noFill/>
          </a:ln>
        </p:spPr>
      </p:pic>
      <p:sp>
        <p:nvSpPr>
          <p:cNvPr id="43011" name="TextBox 6"/>
          <p:cNvSpPr txBox="1"/>
          <p:nvPr/>
        </p:nvSpPr>
        <p:spPr>
          <a:xfrm>
            <a:off x="2017713" y="4308475"/>
            <a:ext cx="5832475" cy="5222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毛泽东接见烈士黄继光的母亲</a:t>
            </a:r>
            <a:endParaRPr lang="zh-CN" altLang="en-US" sz="28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3012" name="TextBox 7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43013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014" name="TextBox 15"/>
          <p:cNvSpPr txBox="1"/>
          <p:nvPr/>
        </p:nvSpPr>
        <p:spPr>
          <a:xfrm>
            <a:off x="2136775" y="200025"/>
            <a:ext cx="4392613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4034" name="Picture 2" descr="C:\Users\Administrator\Desktop\W020101011496634991486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84225"/>
            <a:ext cx="9144000" cy="43545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4035" name="TextBox 6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44036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4037" name="TextBox 15"/>
          <p:cNvSpPr txBox="1"/>
          <p:nvPr/>
        </p:nvSpPr>
        <p:spPr>
          <a:xfrm>
            <a:off x="2136775" y="200025"/>
            <a:ext cx="4392613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170" name="Picture 2" descr="C:\Users\Administrator\AppData\Roaming\Tencent\Users\394578902\QQ\WinTemp\RichOle\H(I8OI}%`NFD(HBO$2H@X]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4313" y="860425"/>
            <a:ext cx="4143375" cy="368617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7171" name="TextBox 22"/>
          <p:cNvSpPr txBox="1"/>
          <p:nvPr/>
        </p:nvSpPr>
        <p:spPr>
          <a:xfrm>
            <a:off x="2700338" y="195263"/>
            <a:ext cx="3571875" cy="584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2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第一篇章   抉 择</a:t>
            </a:r>
            <a:endParaRPr lang="zh-CN" altLang="en-US" sz="32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7172" name="Picture 12" descr="金日成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3438" y="857250"/>
            <a:ext cx="1916112" cy="1693863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pic>
        <p:nvPicPr>
          <p:cNvPr id="7173" name="Picture 13" descr="李承晚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3438" y="2857500"/>
            <a:ext cx="1916112" cy="16891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7174" name="Rectangle 30"/>
          <p:cNvSpPr/>
          <p:nvPr/>
        </p:nvSpPr>
        <p:spPr>
          <a:xfrm>
            <a:off x="5051425" y="2090738"/>
            <a:ext cx="1101725" cy="4603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金日成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7175" name="Rectangle 31"/>
          <p:cNvSpPr/>
          <p:nvPr/>
        </p:nvSpPr>
        <p:spPr>
          <a:xfrm>
            <a:off x="5049838" y="4086225"/>
            <a:ext cx="1101725" cy="4603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李承晚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7176" name="Freeform 6"/>
          <p:cNvSpPr/>
          <p:nvPr/>
        </p:nvSpPr>
        <p:spPr>
          <a:xfrm>
            <a:off x="1000125" y="1381125"/>
            <a:ext cx="1928813" cy="693738"/>
          </a:xfrm>
          <a:custGeom>
            <a:avLst/>
            <a:gdLst>
              <a:gd name="txL" fmla="*/ 0 w 808"/>
              <a:gd name="txT" fmla="*/ 0 h 539"/>
              <a:gd name="txR" fmla="*/ 808 w 808"/>
              <a:gd name="txB" fmla="*/ 539 h 539"/>
            </a:gdLst>
            <a:ahLst/>
            <a:cxnLst>
              <a:cxn ang="0">
                <a:pos x="808" y="98"/>
              </a:cxn>
              <a:cxn ang="0">
                <a:pos x="591" y="98"/>
              </a:cxn>
              <a:cxn ang="0">
                <a:pos x="568" y="53"/>
              </a:cxn>
              <a:cxn ang="0">
                <a:pos x="561" y="30"/>
              </a:cxn>
              <a:cxn ang="0">
                <a:pos x="516" y="0"/>
              </a:cxn>
              <a:cxn ang="0">
                <a:pos x="441" y="128"/>
              </a:cxn>
              <a:cxn ang="0">
                <a:pos x="291" y="262"/>
              </a:cxn>
              <a:cxn ang="0">
                <a:pos x="246" y="300"/>
              </a:cxn>
              <a:cxn ang="0">
                <a:pos x="217" y="344"/>
              </a:cxn>
              <a:cxn ang="0">
                <a:pos x="104" y="404"/>
              </a:cxn>
              <a:cxn ang="0">
                <a:pos x="52" y="487"/>
              </a:cxn>
              <a:cxn ang="0">
                <a:pos x="37" y="509"/>
              </a:cxn>
              <a:cxn ang="0">
                <a:pos x="30" y="531"/>
              </a:cxn>
              <a:cxn ang="0">
                <a:pos x="0" y="539"/>
              </a:cxn>
            </a:cxnLst>
            <a:rect l="txL" t="txT" r="txR" b="txB"/>
            <a:pathLst>
              <a:path w="808" h="539">
                <a:moveTo>
                  <a:pt x="808" y="98"/>
                </a:moveTo>
                <a:cubicBezTo>
                  <a:pt x="727" y="117"/>
                  <a:pt x="729" y="119"/>
                  <a:pt x="591" y="98"/>
                </a:cubicBezTo>
                <a:cubicBezTo>
                  <a:pt x="574" y="95"/>
                  <a:pt x="577" y="67"/>
                  <a:pt x="568" y="53"/>
                </a:cubicBezTo>
                <a:cubicBezTo>
                  <a:pt x="566" y="45"/>
                  <a:pt x="567" y="36"/>
                  <a:pt x="561" y="30"/>
                </a:cubicBezTo>
                <a:cubicBezTo>
                  <a:pt x="548" y="17"/>
                  <a:pt x="516" y="0"/>
                  <a:pt x="516" y="0"/>
                </a:cubicBezTo>
                <a:cubicBezTo>
                  <a:pt x="462" y="19"/>
                  <a:pt x="469" y="85"/>
                  <a:pt x="441" y="128"/>
                </a:cubicBezTo>
                <a:cubicBezTo>
                  <a:pt x="419" y="198"/>
                  <a:pt x="361" y="241"/>
                  <a:pt x="291" y="262"/>
                </a:cubicBezTo>
                <a:cubicBezTo>
                  <a:pt x="277" y="276"/>
                  <a:pt x="259" y="285"/>
                  <a:pt x="246" y="300"/>
                </a:cubicBezTo>
                <a:cubicBezTo>
                  <a:pt x="234" y="313"/>
                  <a:pt x="232" y="334"/>
                  <a:pt x="217" y="344"/>
                </a:cubicBezTo>
                <a:cubicBezTo>
                  <a:pt x="176" y="371"/>
                  <a:pt x="150" y="390"/>
                  <a:pt x="104" y="404"/>
                </a:cubicBezTo>
                <a:cubicBezTo>
                  <a:pt x="94" y="436"/>
                  <a:pt x="80" y="468"/>
                  <a:pt x="52" y="487"/>
                </a:cubicBezTo>
                <a:cubicBezTo>
                  <a:pt x="47" y="494"/>
                  <a:pt x="41" y="501"/>
                  <a:pt x="37" y="509"/>
                </a:cubicBezTo>
                <a:cubicBezTo>
                  <a:pt x="34" y="516"/>
                  <a:pt x="36" y="526"/>
                  <a:pt x="30" y="531"/>
                </a:cubicBezTo>
                <a:cubicBezTo>
                  <a:pt x="22" y="538"/>
                  <a:pt x="0" y="539"/>
                  <a:pt x="0" y="539"/>
                </a:cubicBezTo>
              </a:path>
            </a:pathLst>
          </a:custGeom>
          <a:noFill/>
          <a:ln w="50800" cap="flat" cmpd="sng">
            <a:solidFill>
              <a:srgbClr val="FF0000">
                <a:alpha val="100000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7" name="Text Box 7"/>
          <p:cNvSpPr txBox="1"/>
          <p:nvPr/>
        </p:nvSpPr>
        <p:spPr>
          <a:xfrm>
            <a:off x="142875" y="1357313"/>
            <a:ext cx="2249488" cy="523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鸭绿江</a:t>
            </a:r>
            <a:endParaRPr lang="zh-CN" altLang="en-US" sz="2800" b="1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7178" name="Picture 3" descr="苏联国旗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6563" y="857250"/>
            <a:ext cx="1714500" cy="1636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179" name="Picture 4" descr="美国国旗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8788" y="2857500"/>
            <a:ext cx="1676400" cy="16779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" name="TextBox 19"/>
          <p:cNvSpPr txBox="1"/>
          <p:nvPr/>
        </p:nvSpPr>
        <p:spPr>
          <a:xfrm>
            <a:off x="2463800" y="4535488"/>
            <a:ext cx="5072063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1950.6.25 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朝鲜内战爆发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7181" name="TextBox 15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7182" name="Picture 9" descr="C:\Users\Administrator\Desktop\QQ图片20180502225322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183" name="TextBox 11"/>
          <p:cNvSpPr txBox="1"/>
          <p:nvPr/>
        </p:nvSpPr>
        <p:spPr>
          <a:xfrm>
            <a:off x="2286000" y="214313"/>
            <a:ext cx="4392613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第一篇章   抉 择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5058" name="TextBox 7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45059" name="Picture 9" descr="C:\Users\Administrator\Desktop\QQ图片20180502225322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5060" name="TextBox 15"/>
          <p:cNvSpPr txBox="1"/>
          <p:nvPr/>
        </p:nvSpPr>
        <p:spPr>
          <a:xfrm>
            <a:off x="2136775" y="200025"/>
            <a:ext cx="4392613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第二篇章   英 雄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5061" name="TextBox 12"/>
          <p:cNvSpPr txBox="1"/>
          <p:nvPr/>
        </p:nvSpPr>
        <p:spPr>
          <a:xfrm>
            <a:off x="0" y="642938"/>
            <a:ext cx="9001125" cy="39687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br>
              <a:rPr lang="en-US" altLang="zh-CN" dirty="0">
                <a:latin typeface="Arial" panose="020B0604020202020204" pitchFamily="34" charset="0"/>
              </a:rPr>
            </a:br>
            <a:r>
              <a:rPr lang="en-US" altLang="zh-CN" sz="3200" dirty="0">
                <a:latin typeface="Arial" panose="020B0604020202020204" pitchFamily="34" charset="0"/>
              </a:rPr>
              <a:t>    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毛泽东将那封简短的电报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毛岸英牺牲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足足看了有三四分钟，他的头埋得很深，当他抬起头来，我看他没有流泪，也没有任何表情，但他的脸色非常难看。过了半晌，他才说道：</a:t>
            </a:r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“要作战，就要有人去，派谁去呢？我作为中国共产党主席，中华人民共和国的领导人，不派自己的儿子去抗美援朝，保家卫国，又派谁的儿子去呢？”</a:t>
            </a:r>
            <a:r>
              <a:rPr lang="en-US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endParaRPr lang="en-US" altLang="zh-CN" sz="2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                            ——《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叶子龙回忆录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6082" name="TextBox 10"/>
          <p:cNvSpPr txBox="1"/>
          <p:nvPr/>
        </p:nvSpPr>
        <p:spPr>
          <a:xfrm>
            <a:off x="2714625" y="160338"/>
            <a:ext cx="3889375" cy="5857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2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第三篇章   和 平</a:t>
            </a:r>
            <a:endParaRPr lang="zh-CN" altLang="en-US" sz="32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46083" name="Picture 11" descr="I:\第2课 抗美援朝\图片\mt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46125"/>
            <a:ext cx="9144000" cy="43545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" name="TextBox 9"/>
          <p:cNvSpPr txBox="1"/>
          <p:nvPr/>
        </p:nvSpPr>
        <p:spPr>
          <a:xfrm>
            <a:off x="0" y="3752850"/>
            <a:ext cx="9828213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“假如现在是圣诞节，上帝可以满足你一个愿望，你想要什么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?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zh-CN" altLang="en-US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873375" y="4213225"/>
            <a:ext cx="3571875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Arial" panose="020B0604020202020204" pitchFamily="34" charset="0"/>
              </a:rPr>
              <a:t>“</a:t>
            </a:r>
            <a:r>
              <a: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</a:rPr>
              <a:t>tomorrow</a:t>
            </a:r>
            <a:r>
              <a:rPr lang="zh-CN" altLang="en-US" sz="3600" b="1" dirty="0">
                <a:solidFill>
                  <a:schemeClr val="bg1"/>
                </a:solidFill>
                <a:latin typeface="Arial" panose="020B0604020202020204" pitchFamily="34" charset="0"/>
              </a:rPr>
              <a:t>”</a:t>
            </a:r>
            <a:endParaRPr lang="zh-CN" altLang="en-US" sz="36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46086" name="TextBox 8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46087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6088" name="TextBox 14"/>
          <p:cNvSpPr txBox="1"/>
          <p:nvPr/>
        </p:nvSpPr>
        <p:spPr>
          <a:xfrm>
            <a:off x="2200275" y="214313"/>
            <a:ext cx="4403725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第三篇章   和 平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7106" name="Rectangle 21"/>
          <p:cNvSpPr/>
          <p:nvPr/>
        </p:nvSpPr>
        <p:spPr>
          <a:xfrm>
            <a:off x="963613" y="17463"/>
            <a:ext cx="492125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</a:rPr>
              <a:t>果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47107" name="Picture 2" descr="C:\Users\Administrator\Desktop\timg (1)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84225"/>
            <a:ext cx="9144000" cy="43545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7108" name="TextBox 18"/>
          <p:cNvSpPr txBox="1"/>
          <p:nvPr/>
        </p:nvSpPr>
        <p:spPr>
          <a:xfrm>
            <a:off x="298450" y="4421188"/>
            <a:ext cx="914400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1953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7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月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27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日，“联合国军”总司令克拉克签署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停战协定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7109" name="TextBox 7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47110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7111" name="TextBox 14"/>
          <p:cNvSpPr txBox="1"/>
          <p:nvPr/>
        </p:nvSpPr>
        <p:spPr>
          <a:xfrm>
            <a:off x="2200275" y="214313"/>
            <a:ext cx="4403725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第三篇章   和 平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11" name="Rectangle 13"/>
          <p:cNvSpPr>
            <a:spLocks noChangeArrowheads="1"/>
          </p:cNvSpPr>
          <p:nvPr/>
        </p:nvSpPr>
        <p:spPr bwMode="auto">
          <a:xfrm>
            <a:off x="611188" y="360363"/>
            <a:ext cx="8785225" cy="61245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中朝歼灭敌军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109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万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，其中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美军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39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万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多人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志愿军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约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78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万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参战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,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伤亡、失踪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36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万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余人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消耗各种作战物资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560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余万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吨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用于战争的经费为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62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亿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元人民币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中国人民志愿军荣立三等功以上指战员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30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多万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  <a:sym typeface="+mn-ea"/>
              </a:rPr>
              <a:t>名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  <a:sym typeface="+mn-ea"/>
            </a:endParaRPr>
          </a:p>
        </p:txBody>
      </p:sp>
      <p:sp>
        <p:nvSpPr>
          <p:cNvPr id="48131" name="矩形 9"/>
          <p:cNvSpPr/>
          <p:nvPr/>
        </p:nvSpPr>
        <p:spPr>
          <a:xfrm>
            <a:off x="611188" y="2935288"/>
            <a:ext cx="8964612" cy="523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中国人民志愿军荣立“英雄”称号</a:t>
            </a:r>
            <a:r>
              <a:rPr lang="en-US" altLang="zh-CN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30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多万</a:t>
            </a:r>
            <a:r>
              <a:rPr lang="zh-CN" altLang="en-US" sz="2800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名</a:t>
            </a:r>
            <a:endParaRPr lang="en-US" altLang="zh-CN" sz="2800" dirty="0">
              <a:solidFill>
                <a:schemeClr val="tx2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8132" name="TextBox 7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48133" name="Picture 9" descr="C:\Users\Administrator\Desktop\QQ图片20180502225322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8134" name="TextBox 14"/>
          <p:cNvSpPr txBox="1"/>
          <p:nvPr/>
        </p:nvSpPr>
        <p:spPr>
          <a:xfrm>
            <a:off x="2200275" y="214313"/>
            <a:ext cx="4403725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第三篇章   和 平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9154" name="Rectangle 18"/>
          <p:cNvSpPr/>
          <p:nvPr/>
        </p:nvSpPr>
        <p:spPr>
          <a:xfrm>
            <a:off x="88900" y="1046163"/>
            <a:ext cx="8964613" cy="37988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   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从中国人在整个朝鲜战争期间所显示出来的强大攻势和防御能力中，美国及其盟国已经清楚地看出，共产党中国已成为一个可怕的敌人，</a:t>
            </a:r>
            <a:r>
              <a:rPr lang="zh-CN" altLang="en-US" sz="32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它再也不是第二次世界大战时的那个软弱无能的国家了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32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endParaRPr lang="en-US" altLang="zh-CN" sz="32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   ——《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朝鲜战争中的美国陆军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停战谈判的帐篷和战斗前线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》 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endParaRPr lang="en-US" altLang="zh-CN" sz="32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9155" name="TextBox 5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49156" name="Picture 9" descr="C:\Users\Administrator\Desktop\QQ图片20180502225322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9157" name="TextBox 14"/>
          <p:cNvSpPr txBox="1"/>
          <p:nvPr/>
        </p:nvSpPr>
        <p:spPr>
          <a:xfrm>
            <a:off x="2200275" y="214313"/>
            <a:ext cx="4403725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第三篇章   和 平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0178" name="TextBox 10"/>
          <p:cNvSpPr txBox="1"/>
          <p:nvPr/>
        </p:nvSpPr>
        <p:spPr>
          <a:xfrm>
            <a:off x="2714625" y="160338"/>
            <a:ext cx="3889375" cy="5857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2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第三篇章   和 平</a:t>
            </a:r>
            <a:endParaRPr lang="zh-CN" altLang="en-US" sz="32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50179" name="Picture 4" descr="C:\Users\Administrator\Desktop\11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88988"/>
            <a:ext cx="9144000" cy="4354512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15" name="TextBox 14"/>
          <p:cNvSpPr txBox="1"/>
          <p:nvPr/>
        </p:nvSpPr>
        <p:spPr>
          <a:xfrm>
            <a:off x="3276600" y="1222375"/>
            <a:ext cx="200025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b="1" dirty="0">
                <a:solidFill>
                  <a:srgbClr val="FF0000"/>
                </a:solidFill>
                <a:latin typeface="Arial" panose="020B0604020202020204" pitchFamily="34" charset="0"/>
              </a:rPr>
              <a:t>—————</a:t>
            </a:r>
            <a:endParaRPr lang="zh-CN" altLang="en-US" b="1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50181" name="TextBox 7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50182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0183" name="TextBox 14"/>
          <p:cNvSpPr txBox="1"/>
          <p:nvPr/>
        </p:nvSpPr>
        <p:spPr>
          <a:xfrm>
            <a:off x="2200275" y="214313"/>
            <a:ext cx="4403725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第三篇章   和 平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2226" name="TextBox 7"/>
          <p:cNvSpPr txBox="1"/>
          <p:nvPr/>
        </p:nvSpPr>
        <p:spPr>
          <a:xfrm>
            <a:off x="593725" y="1477963"/>
            <a:ext cx="8424863" cy="12001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7200" b="1" dirty="0">
                <a:latin typeface="楷体" panose="02010609060101010101" pitchFamily="49" charset="-122"/>
                <a:ea typeface="楷体" panose="02010609060101010101" pitchFamily="49" charset="-122"/>
              </a:rPr>
              <a:t>致敬</a:t>
            </a:r>
            <a:r>
              <a:rPr lang="en-US" altLang="zh-CN" sz="7200" b="1" dirty="0">
                <a:latin typeface="楷体" panose="02010609060101010101" pitchFamily="49" charset="-122"/>
                <a:ea typeface="楷体" panose="02010609060101010101" pitchFamily="49" charset="-122"/>
              </a:rPr>
              <a:t>!</a:t>
            </a:r>
            <a:r>
              <a:rPr lang="zh-CN" altLang="en-US" sz="7200" b="1" dirty="0">
                <a:latin typeface="楷体" panose="02010609060101010101" pitchFamily="49" charset="-122"/>
                <a:ea typeface="楷体" panose="02010609060101010101" pitchFamily="49" charset="-122"/>
              </a:rPr>
              <a:t> 最可爱的人</a:t>
            </a:r>
            <a:r>
              <a:rPr lang="zh-CN" altLang="en-US" sz="7200" dirty="0">
                <a:latin typeface="楷体" panose="02010609060101010101" pitchFamily="49" charset="-122"/>
                <a:ea typeface="楷体" panose="02010609060101010101" pitchFamily="49" charset="-122"/>
              </a:rPr>
              <a:t>！</a:t>
            </a:r>
            <a:endParaRPr lang="zh-CN" altLang="en-US" sz="72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211705" y="1313180"/>
            <a:ext cx="543115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latin typeface="黑体" panose="02010609060101010101" charset="-122"/>
                <a:ea typeface="黑体" panose="02010609060101010101" charset="-122"/>
              </a:rPr>
              <a:t>济南汇文实验学校录制</a:t>
            </a:r>
            <a:endParaRPr lang="zh-CN" altLang="en-US" sz="3600">
              <a:latin typeface="黑体" panose="02010609060101010101" charset="-122"/>
              <a:ea typeface="黑体" panose="02010609060101010101" charset="-122"/>
            </a:endParaRPr>
          </a:p>
          <a:p>
            <a:endParaRPr lang="zh-CN" altLang="en-US"/>
          </a:p>
          <a:p>
            <a:endParaRPr lang="zh-CN" altLang="en-US"/>
          </a:p>
          <a:p>
            <a:r>
              <a:rPr lang="en-US" altLang="zh-CN"/>
              <a:t>                  2020</a:t>
            </a:r>
            <a:r>
              <a:rPr lang="zh-CN" altLang="en-US"/>
              <a:t>年</a:t>
            </a:r>
            <a:r>
              <a:rPr lang="en-US" altLang="zh-CN"/>
              <a:t>2</a:t>
            </a:r>
            <a:r>
              <a:rPr lang="zh-CN" altLang="en-US"/>
              <a:t>月</a:t>
            </a:r>
            <a:r>
              <a:rPr lang="en-US" altLang="zh-CN"/>
              <a:t>3</a:t>
            </a:r>
            <a:r>
              <a:rPr lang="zh-CN" altLang="en-US"/>
              <a:t>日</a:t>
            </a:r>
            <a:endParaRPr lang="zh-CN" altLang="en-US"/>
          </a:p>
        </p:txBody>
      </p:sp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4" name="TextBox 22"/>
          <p:cNvSpPr txBox="1"/>
          <p:nvPr/>
        </p:nvSpPr>
        <p:spPr>
          <a:xfrm>
            <a:off x="2771775" y="249238"/>
            <a:ext cx="3657600" cy="5857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2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第一篇章   抉 择</a:t>
            </a:r>
            <a:endParaRPr lang="zh-CN" altLang="en-US" sz="32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8195" name="Picture 2" descr="I:\第2课 抗美援朝\图片\U11647P1488DT20141009105811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42938"/>
            <a:ext cx="9144000" cy="45005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6" name="矩形 9"/>
          <p:cNvSpPr/>
          <p:nvPr/>
        </p:nvSpPr>
        <p:spPr>
          <a:xfrm>
            <a:off x="1000125" y="4487863"/>
            <a:ext cx="8143875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1950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6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月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27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日，美国第七舰队入侵中国台湾海峡</a:t>
            </a:r>
            <a:endParaRPr lang="zh-CN" altLang="en-US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8197" name="TextBox 7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8198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9" name="TextBox 11"/>
          <p:cNvSpPr txBox="1"/>
          <p:nvPr/>
        </p:nvSpPr>
        <p:spPr>
          <a:xfrm>
            <a:off x="2286000" y="214313"/>
            <a:ext cx="4392613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第一篇章   抉 择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Picture 13" descr="C:\Users\Administrator\Desktop\F2009062109081013127126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27063"/>
            <a:ext cx="9144000" cy="45164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19" name="TextBox 7"/>
          <p:cNvSpPr txBox="1"/>
          <p:nvPr/>
        </p:nvSpPr>
        <p:spPr>
          <a:xfrm>
            <a:off x="1360488" y="4503738"/>
            <a:ext cx="8135937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1950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8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月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27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日，美军将战火烧至鸭绿江边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9220" name="TextBox 7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9221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2" name="TextBox 11"/>
          <p:cNvSpPr txBox="1"/>
          <p:nvPr/>
        </p:nvSpPr>
        <p:spPr>
          <a:xfrm>
            <a:off x="2286000" y="214313"/>
            <a:ext cx="4392613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第一篇章   抉 择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2" name="TextBox 8"/>
          <p:cNvSpPr txBox="1"/>
          <p:nvPr/>
        </p:nvSpPr>
        <p:spPr>
          <a:xfrm>
            <a:off x="2568575" y="4516438"/>
            <a:ext cx="5688013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美军轰炸我国东北边境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0243" name="TextBox 22"/>
          <p:cNvSpPr txBox="1"/>
          <p:nvPr/>
        </p:nvSpPr>
        <p:spPr>
          <a:xfrm>
            <a:off x="2843213" y="249238"/>
            <a:ext cx="3657600" cy="5857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2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第一篇章   抉 择</a:t>
            </a:r>
            <a:endParaRPr lang="zh-CN" altLang="en-US" sz="32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0244" name="Picture 8" descr="C:\Users\Administrator\AppData\Roaming\Tencent\Users\1245601482\QQ\WinTemp\RichOle\%W@Z{O764WOZ[U~(WU4`4S8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7100" y="1187450"/>
            <a:ext cx="7489825" cy="31877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10245" name="TextBox 7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0246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47" name="TextBox 11"/>
          <p:cNvSpPr txBox="1"/>
          <p:nvPr/>
        </p:nvSpPr>
        <p:spPr>
          <a:xfrm>
            <a:off x="2286000" y="214313"/>
            <a:ext cx="4392613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第一篇章   抉 择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266" name="TextBox 22"/>
          <p:cNvSpPr txBox="1"/>
          <p:nvPr/>
        </p:nvSpPr>
        <p:spPr>
          <a:xfrm>
            <a:off x="2771775" y="195263"/>
            <a:ext cx="3657600" cy="584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2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第一篇章   抉 择</a:t>
            </a:r>
            <a:endParaRPr lang="zh-CN" altLang="en-US" sz="32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1267" name="TextBox 10"/>
          <p:cNvSpPr txBox="1"/>
          <p:nvPr/>
        </p:nvSpPr>
        <p:spPr>
          <a:xfrm>
            <a:off x="0" y="195263"/>
            <a:ext cx="9144000" cy="830262"/>
          </a:xfrm>
          <a:prstGeom prst="rect">
            <a:avLst/>
          </a:prstGeom>
          <a:solidFill>
            <a:schemeClr val="tx1"/>
          </a:solidFill>
          <a:ln w="9525">
            <a:noFill/>
          </a:ln>
        </p:spPr>
        <p:txBody>
          <a:bodyPr>
            <a:spAutoFit/>
          </a:bodyPr>
          <a:p>
            <a:endParaRPr lang="en-US" altLang="zh-CN" dirty="0">
              <a:latin typeface="Arial" panose="020B0604020202020204" pitchFamily="34" charset="0"/>
            </a:endParaRPr>
          </a:p>
          <a:p>
            <a:endParaRPr lang="zh-CN" altLang="en-US" dirty="0">
              <a:latin typeface="Arial" panose="020B0604020202020204" pitchFamily="34" charset="0"/>
            </a:endParaRPr>
          </a:p>
        </p:txBody>
      </p:sp>
      <p:pic>
        <p:nvPicPr>
          <p:cNvPr id="11268" name="Picture 2" descr="C:\Users\Administrator\Desktop\19885852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88988"/>
            <a:ext cx="9144000" cy="43545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269" name="TextBox 9"/>
          <p:cNvSpPr txBox="1"/>
          <p:nvPr/>
        </p:nvSpPr>
        <p:spPr>
          <a:xfrm>
            <a:off x="1285875" y="4445000"/>
            <a:ext cx="720090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b="1" dirty="0">
                <a:solidFill>
                  <a:srgbClr val="0D0D0D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1950</a:t>
            </a:r>
            <a:r>
              <a:rPr lang="zh-CN" altLang="en-US" b="1" dirty="0">
                <a:solidFill>
                  <a:srgbClr val="0D0D0D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r>
              <a:rPr lang="en-US" altLang="zh-CN" b="1" dirty="0">
                <a:solidFill>
                  <a:srgbClr val="0D0D0D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8</a:t>
            </a:r>
            <a:r>
              <a:rPr lang="zh-CN" altLang="en-US" b="1" dirty="0">
                <a:solidFill>
                  <a:srgbClr val="0D0D0D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月</a:t>
            </a:r>
            <a:r>
              <a:rPr lang="en-US" altLang="zh-CN" b="1" dirty="0">
                <a:solidFill>
                  <a:srgbClr val="0D0D0D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27</a:t>
            </a:r>
            <a:r>
              <a:rPr lang="zh-CN" altLang="en-US" b="1" dirty="0">
                <a:solidFill>
                  <a:srgbClr val="0D0D0D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日，被美军轰炸的中国东北村庄</a:t>
            </a:r>
            <a:endParaRPr lang="zh-CN" altLang="en-US" b="1" dirty="0">
              <a:solidFill>
                <a:srgbClr val="0D0D0D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1270" name="Picture 9" descr="C:\Users\Administrator\Desktop\QQ图片201805022253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388" y="0"/>
            <a:ext cx="1106487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271" name="TextBox 11"/>
          <p:cNvSpPr txBox="1"/>
          <p:nvPr/>
        </p:nvSpPr>
        <p:spPr>
          <a:xfrm>
            <a:off x="2286000" y="214313"/>
            <a:ext cx="4392613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第一篇章   抉 择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2290" name="Picture 29" descr="仁川登陆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81038"/>
            <a:ext cx="9144000" cy="38195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291" name="Rectangle 31"/>
          <p:cNvSpPr/>
          <p:nvPr/>
        </p:nvSpPr>
        <p:spPr>
          <a:xfrm>
            <a:off x="517525" y="4430713"/>
            <a:ext cx="9001125" cy="460375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p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1950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9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月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15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日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,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“联合国军”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75000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人在韩国仁川港登陆 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1" name="Picture 4" descr="20111205095546890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0813" y="2030413"/>
            <a:ext cx="2643187" cy="24003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12" name="TextBox 11"/>
          <p:cNvSpPr txBox="1"/>
          <p:nvPr/>
        </p:nvSpPr>
        <p:spPr>
          <a:xfrm>
            <a:off x="7215188" y="3968750"/>
            <a:ext cx="1928812" cy="4619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麦克阿瑟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2294" name="TextBox 9"/>
          <p:cNvSpPr txBox="1"/>
          <p:nvPr/>
        </p:nvSpPr>
        <p:spPr>
          <a:xfrm>
            <a:off x="0" y="214313"/>
            <a:ext cx="9144000" cy="56991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>
            <a:spAutoFit/>
          </a:bodyPr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2295" name="Picture 9" descr="C:\Users\Administrator\Desktop\QQ图片2018050222532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75" y="0"/>
            <a:ext cx="1143000" cy="1046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296" name="TextBox 11"/>
          <p:cNvSpPr txBox="1"/>
          <p:nvPr/>
        </p:nvSpPr>
        <p:spPr>
          <a:xfrm>
            <a:off x="2286000" y="214313"/>
            <a:ext cx="4392613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第一篇章   抉 择</a:t>
            </a:r>
            <a:endParaRPr lang="zh-CN" altLang="en-US" sz="36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theme/theme1.xml><?xml version="1.0" encoding="utf-8"?>
<a:theme xmlns:a="http://schemas.openxmlformats.org/drawingml/2006/main" name="1_默认设计模板">
  <a:themeElements>
    <a:clrScheme name="1_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迷你简超粗圆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迷你简超粗圆" pitchFamily="2" charset="-122"/>
          </a:defRPr>
        </a:defPPr>
      </a:lstStyle>
    </a:lnDef>
  </a:objectDefaults>
  <a:extraClrSchemeLst>
    <a:extraClrScheme>
      <a:clrScheme name="1_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默认设计模板">
  <a:themeElements>
    <a:clrScheme name="1_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迷你简超粗圆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迷你简超粗圆" pitchFamily="2" charset="-122"/>
          </a:defRPr>
        </a:defPPr>
      </a:lstStyle>
    </a:lnDef>
  </a:objectDefaults>
  <a:extraClrSchemeLst>
    <a:extraClrScheme>
      <a:clrScheme name="1_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3228</Words>
  <Application>WPS 演示</Application>
  <PresentationFormat>全屏显示(16:9)</PresentationFormat>
  <Paragraphs>471</Paragraphs>
  <Slides>47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47</vt:i4>
      </vt:variant>
    </vt:vector>
  </HeadingPairs>
  <TitlesOfParts>
    <vt:vector size="60" baseType="lpstr">
      <vt:lpstr>Arial</vt:lpstr>
      <vt:lpstr>宋体</vt:lpstr>
      <vt:lpstr>Wingdings</vt:lpstr>
      <vt:lpstr>迷你简超粗圆</vt:lpstr>
      <vt:lpstr>楷体</vt:lpstr>
      <vt:lpstr>微软雅黑</vt:lpstr>
      <vt:lpstr>Arial Unicode MS</vt:lpstr>
      <vt:lpstr>Calibri</vt:lpstr>
      <vt:lpstr>华文行楷</vt:lpstr>
      <vt:lpstr>迷你简毡笔黑</vt:lpstr>
      <vt:lpstr>黑体</vt:lpstr>
      <vt:lpstr>1_默认设计模板</vt:lpstr>
      <vt:lpstr>2_默认设计模板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za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第19课  巩固人民政权的斗争</dc:title>
  <dc:creator/>
  <cp:lastModifiedBy>百合与豆蔻</cp:lastModifiedBy>
  <cp:revision>797</cp:revision>
  <dcterms:created xsi:type="dcterms:W3CDTF">2002-04-27T12:06:00Z</dcterms:created>
  <dcterms:modified xsi:type="dcterms:W3CDTF">2020-02-04T02:01:47Z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